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698" autoAdjust="0"/>
  </p:normalViewPr>
  <p:slideViewPr>
    <p:cSldViewPr snapToGrid="0">
      <p:cViewPr varScale="1">
        <p:scale>
          <a:sx n="55" d="100"/>
          <a:sy n="55" d="100"/>
        </p:scale>
        <p:origin x="1018" y="4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84A90-FEAB-4ACB-96F7-B9BA1DF356FB}"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69EE6-6DE9-44E1-BE4E-17ED439C82BC}" type="slidenum">
              <a:rPr lang="en-US" smtClean="0"/>
              <a:t>‹#›</a:t>
            </a:fld>
            <a:endParaRPr lang="en-US"/>
          </a:p>
        </p:txBody>
      </p:sp>
    </p:spTree>
    <p:extLst>
      <p:ext uri="{BB962C8B-B14F-4D97-AF65-F5344CB8AC3E}">
        <p14:creationId xmlns:p14="http://schemas.microsoft.com/office/powerpoint/2010/main" val="3506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69EE6-6DE9-44E1-BE4E-17ED439C82BC}" type="slidenum">
              <a:rPr lang="en-US" smtClean="0"/>
              <a:t>1</a:t>
            </a:fld>
            <a:endParaRPr lang="en-US"/>
          </a:p>
        </p:txBody>
      </p:sp>
    </p:spTree>
    <p:extLst>
      <p:ext uri="{BB962C8B-B14F-4D97-AF65-F5344CB8AC3E}">
        <p14:creationId xmlns:p14="http://schemas.microsoft.com/office/powerpoint/2010/main" val="2290799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engaging the biological parents on your case important?</a:t>
            </a:r>
          </a:p>
          <a:p>
            <a:r>
              <a:rPr lang="en-US" dirty="0"/>
              <a:t>In the majority of cases, reunification is the first plan. If reunification does occur, we stay on the case until litigation closes, so we would have to have access to the child if we have formed some type of relationship with the parents.</a:t>
            </a:r>
          </a:p>
          <a:p>
            <a:endParaRPr lang="en-US" dirty="0"/>
          </a:p>
          <a:p>
            <a:r>
              <a:rPr lang="en-US" dirty="0"/>
              <a:t>Regardless of the reason the children were removed, parents still probably know their children better than anyone else. </a:t>
            </a:r>
          </a:p>
          <a:p>
            <a:r>
              <a:rPr lang="en-US" dirty="0"/>
              <a:t>They are the ones who know what their child likes and dislikes, such as favorite foods or toys or clothes. </a:t>
            </a:r>
          </a:p>
          <a:p>
            <a:r>
              <a:rPr lang="en-US" dirty="0"/>
              <a:t>Parents also know about their child’s medical conditions – do they have allergies, or another condition – even if they can’t put a name to it, maybe they know their child has problems breathing after running or even walking up steps, but they don’t know why.</a:t>
            </a:r>
          </a:p>
          <a:p>
            <a:endParaRPr lang="en-US" dirty="0"/>
          </a:p>
          <a:p>
            <a:r>
              <a:rPr lang="en-US" dirty="0"/>
              <a:t>Parents hopefully know about past history of mental illness in the family and can shed some light on possible behaviors their child might exhibit. </a:t>
            </a:r>
          </a:p>
          <a:p>
            <a:endParaRPr lang="en-US" dirty="0"/>
          </a:p>
          <a:p>
            <a:r>
              <a:rPr lang="en-US" dirty="0"/>
              <a:t>Parents might be able to advise you of other family members for possible placements. Remember, the parents may not be speaking to the DCP&amp;P  caseworker, so you may be the person they are willing to tell. </a:t>
            </a:r>
          </a:p>
        </p:txBody>
      </p:sp>
      <p:sp>
        <p:nvSpPr>
          <p:cNvPr id="4" name="Slide Number Placeholder 3"/>
          <p:cNvSpPr>
            <a:spLocks noGrp="1"/>
          </p:cNvSpPr>
          <p:nvPr>
            <p:ph type="sldNum" sz="quarter" idx="5"/>
          </p:nvPr>
        </p:nvSpPr>
        <p:spPr/>
        <p:txBody>
          <a:bodyPr/>
          <a:lstStyle/>
          <a:p>
            <a:fld id="{F2669EE6-6DE9-44E1-BE4E-17ED439C82BC}" type="slidenum">
              <a:rPr lang="en-US" smtClean="0"/>
              <a:t>2</a:t>
            </a:fld>
            <a:endParaRPr lang="en-US"/>
          </a:p>
        </p:txBody>
      </p:sp>
    </p:spTree>
    <p:extLst>
      <p:ext uri="{BB962C8B-B14F-4D97-AF65-F5344CB8AC3E}">
        <p14:creationId xmlns:p14="http://schemas.microsoft.com/office/powerpoint/2010/main" val="43487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be non-judgmental and objective – DCP&amp;P does that enough for everyone</a:t>
            </a:r>
          </a:p>
          <a:p>
            <a:endParaRPr lang="en-US" dirty="0"/>
          </a:p>
          <a:p>
            <a:r>
              <a:rPr lang="en-US" dirty="0"/>
              <a:t>We need to consider all the factors that may have led to the abuse – cognitive limitations of the parents, the fact that there may be generational abuse</a:t>
            </a:r>
          </a:p>
        </p:txBody>
      </p:sp>
      <p:sp>
        <p:nvSpPr>
          <p:cNvPr id="4" name="Slide Number Placeholder 3"/>
          <p:cNvSpPr>
            <a:spLocks noGrp="1"/>
          </p:cNvSpPr>
          <p:nvPr>
            <p:ph type="sldNum" sz="quarter" idx="5"/>
          </p:nvPr>
        </p:nvSpPr>
        <p:spPr/>
        <p:txBody>
          <a:bodyPr/>
          <a:lstStyle/>
          <a:p>
            <a:fld id="{F2669EE6-6DE9-44E1-BE4E-17ED439C82BC}" type="slidenum">
              <a:rPr lang="en-US" smtClean="0"/>
              <a:t>3</a:t>
            </a:fld>
            <a:endParaRPr lang="en-US"/>
          </a:p>
        </p:txBody>
      </p:sp>
    </p:spTree>
    <p:extLst>
      <p:ext uri="{BB962C8B-B14F-4D97-AF65-F5344CB8AC3E}">
        <p14:creationId xmlns:p14="http://schemas.microsoft.com/office/powerpoint/2010/main" val="3773354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supervisor has access to the parents address, they will be sent a letter advising them of what CASA is</a:t>
            </a:r>
          </a:p>
          <a:p>
            <a:endParaRPr lang="en-US" dirty="0"/>
          </a:p>
          <a:p>
            <a:r>
              <a:rPr lang="en-US" dirty="0"/>
              <a:t>The first option for this is to ask the caseworker for the contact information.</a:t>
            </a:r>
          </a:p>
          <a:p>
            <a:endParaRPr lang="en-US" dirty="0"/>
          </a:p>
          <a:p>
            <a:r>
              <a:rPr lang="en-US" dirty="0"/>
              <a:t>If you have no other options, ask the child (if it is age appropriate)</a:t>
            </a:r>
          </a:p>
          <a:p>
            <a:endParaRPr lang="en-US" dirty="0"/>
          </a:p>
          <a:p>
            <a:r>
              <a:rPr lang="en-US" dirty="0"/>
              <a:t>You can set up a Google phone number if you don’t want them to have your personal number.</a:t>
            </a:r>
          </a:p>
          <a:p>
            <a:endParaRPr lang="en-US" dirty="0"/>
          </a:p>
          <a:p>
            <a:endParaRPr lang="en-US" dirty="0"/>
          </a:p>
        </p:txBody>
      </p:sp>
      <p:sp>
        <p:nvSpPr>
          <p:cNvPr id="4" name="Slide Number Placeholder 3"/>
          <p:cNvSpPr>
            <a:spLocks noGrp="1"/>
          </p:cNvSpPr>
          <p:nvPr>
            <p:ph type="sldNum" sz="quarter" idx="5"/>
          </p:nvPr>
        </p:nvSpPr>
        <p:spPr/>
        <p:txBody>
          <a:bodyPr/>
          <a:lstStyle/>
          <a:p>
            <a:fld id="{F2669EE6-6DE9-44E1-BE4E-17ED439C82BC}" type="slidenum">
              <a:rPr lang="en-US" smtClean="0"/>
              <a:t>4</a:t>
            </a:fld>
            <a:endParaRPr lang="en-US"/>
          </a:p>
        </p:txBody>
      </p:sp>
    </p:spTree>
    <p:extLst>
      <p:ext uri="{BB962C8B-B14F-4D97-AF65-F5344CB8AC3E}">
        <p14:creationId xmlns:p14="http://schemas.microsoft.com/office/powerpoint/2010/main" val="286827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they never received a letter – explain what CASA is and what your role in the child’s life is.</a:t>
            </a:r>
          </a:p>
          <a:p>
            <a:endParaRPr lang="en-US" dirty="0"/>
          </a:p>
          <a:p>
            <a:r>
              <a:rPr lang="en-US" dirty="0"/>
              <a:t>Make sure they understand you advocate for their child, not them, but you can collaborate to ensure the best outcome for your child</a:t>
            </a:r>
          </a:p>
        </p:txBody>
      </p:sp>
      <p:sp>
        <p:nvSpPr>
          <p:cNvPr id="4" name="Slide Number Placeholder 3"/>
          <p:cNvSpPr>
            <a:spLocks noGrp="1"/>
          </p:cNvSpPr>
          <p:nvPr>
            <p:ph type="sldNum" sz="quarter" idx="5"/>
          </p:nvPr>
        </p:nvSpPr>
        <p:spPr/>
        <p:txBody>
          <a:bodyPr/>
          <a:lstStyle/>
          <a:p>
            <a:fld id="{F2669EE6-6DE9-44E1-BE4E-17ED439C82BC}" type="slidenum">
              <a:rPr lang="en-US" smtClean="0"/>
              <a:t>5</a:t>
            </a:fld>
            <a:endParaRPr lang="en-US"/>
          </a:p>
        </p:txBody>
      </p:sp>
    </p:spTree>
    <p:extLst>
      <p:ext uri="{BB962C8B-B14F-4D97-AF65-F5344CB8AC3E}">
        <p14:creationId xmlns:p14="http://schemas.microsoft.com/office/powerpoint/2010/main" val="180186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9EE6-6DE9-44E1-BE4E-17ED439C82BC}" type="slidenum">
              <a:rPr lang="en-US" smtClean="0"/>
              <a:t>6</a:t>
            </a:fld>
            <a:endParaRPr lang="en-US"/>
          </a:p>
        </p:txBody>
      </p:sp>
    </p:spTree>
    <p:extLst>
      <p:ext uri="{BB962C8B-B14F-4D97-AF65-F5344CB8AC3E}">
        <p14:creationId xmlns:p14="http://schemas.microsoft.com/office/powerpoint/2010/main" val="112626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69EE6-6DE9-44E1-BE4E-17ED439C82BC}" type="slidenum">
              <a:rPr lang="en-US" smtClean="0"/>
              <a:t>7</a:t>
            </a:fld>
            <a:endParaRPr lang="en-US"/>
          </a:p>
        </p:txBody>
      </p:sp>
    </p:spTree>
    <p:extLst>
      <p:ext uri="{BB962C8B-B14F-4D97-AF65-F5344CB8AC3E}">
        <p14:creationId xmlns:p14="http://schemas.microsoft.com/office/powerpoint/2010/main" val="208879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69EE6-6DE9-44E1-BE4E-17ED439C82BC}" type="slidenum">
              <a:rPr lang="en-US" smtClean="0"/>
              <a:t>8</a:t>
            </a:fld>
            <a:endParaRPr lang="en-US"/>
          </a:p>
        </p:txBody>
      </p:sp>
    </p:spTree>
    <p:extLst>
      <p:ext uri="{BB962C8B-B14F-4D97-AF65-F5344CB8AC3E}">
        <p14:creationId xmlns:p14="http://schemas.microsoft.com/office/powerpoint/2010/main" val="414525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69EE6-6DE9-44E1-BE4E-17ED439C82BC}" type="slidenum">
              <a:rPr lang="en-US" smtClean="0"/>
              <a:t>9</a:t>
            </a:fld>
            <a:endParaRPr lang="en-US"/>
          </a:p>
        </p:txBody>
      </p:sp>
    </p:spTree>
    <p:extLst>
      <p:ext uri="{BB962C8B-B14F-4D97-AF65-F5344CB8AC3E}">
        <p14:creationId xmlns:p14="http://schemas.microsoft.com/office/powerpoint/2010/main" val="701866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5A60A1F-E812-46AB-84D9-1FE92B7B4913}" type="datetimeFigureOut">
              <a:rPr lang="en-US" smtClean="0"/>
              <a:t>5/13/2021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EA15774-EE54-406B-86CB-44A265A1FA0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22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60A1F-E812-46AB-84D9-1FE92B7B4913}"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5774-EE54-406B-86CB-44A265A1FA03}" type="slidenum">
              <a:rPr lang="en-US" smtClean="0"/>
              <a:t>‹#›</a:t>
            </a:fld>
            <a:endParaRPr lang="en-US"/>
          </a:p>
        </p:txBody>
      </p:sp>
    </p:spTree>
    <p:extLst>
      <p:ext uri="{BB962C8B-B14F-4D97-AF65-F5344CB8AC3E}">
        <p14:creationId xmlns:p14="http://schemas.microsoft.com/office/powerpoint/2010/main" val="129367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60A1F-E812-46AB-84D9-1FE92B7B4913}"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5774-EE54-406B-86CB-44A265A1FA0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29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60A1F-E812-46AB-84D9-1FE92B7B4913}"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5774-EE54-406B-86CB-44A265A1FA0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15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60A1F-E812-46AB-84D9-1FE92B7B4913}"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5774-EE54-406B-86CB-44A265A1FA03}" type="slidenum">
              <a:rPr lang="en-US" smtClean="0"/>
              <a:t>‹#›</a:t>
            </a:fld>
            <a:endParaRPr lang="en-US"/>
          </a:p>
        </p:txBody>
      </p:sp>
    </p:spTree>
    <p:extLst>
      <p:ext uri="{BB962C8B-B14F-4D97-AF65-F5344CB8AC3E}">
        <p14:creationId xmlns:p14="http://schemas.microsoft.com/office/powerpoint/2010/main" val="376498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60A1F-E812-46AB-84D9-1FE92B7B4913}"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5774-EE54-406B-86CB-44A265A1FA0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90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60A1F-E812-46AB-84D9-1FE92B7B4913}"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5774-EE54-406B-86CB-44A265A1FA0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73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60A1F-E812-46AB-84D9-1FE92B7B4913}"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5774-EE54-406B-86CB-44A265A1FA0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890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60A1F-E812-46AB-84D9-1FE92B7B4913}"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5774-EE54-406B-86CB-44A265A1FA0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07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60A1F-E812-46AB-84D9-1FE92B7B4913}"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5774-EE54-406B-86CB-44A265A1FA03}" type="slidenum">
              <a:rPr lang="en-US" smtClean="0"/>
              <a:t>‹#›</a:t>
            </a:fld>
            <a:endParaRPr lang="en-US"/>
          </a:p>
        </p:txBody>
      </p:sp>
    </p:spTree>
    <p:extLst>
      <p:ext uri="{BB962C8B-B14F-4D97-AF65-F5344CB8AC3E}">
        <p14:creationId xmlns:p14="http://schemas.microsoft.com/office/powerpoint/2010/main" val="243330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60A1F-E812-46AB-84D9-1FE92B7B4913}"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5774-EE54-406B-86CB-44A265A1FA0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2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A60A1F-E812-46AB-84D9-1FE92B7B4913}"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5774-EE54-406B-86CB-44A265A1FA03}"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61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A60A1F-E812-46AB-84D9-1FE92B7B4913}"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15774-EE54-406B-86CB-44A265A1FA0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41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A60A1F-E812-46AB-84D9-1FE92B7B4913}"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15774-EE54-406B-86CB-44A265A1FA0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18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60A1F-E812-46AB-84D9-1FE92B7B4913}"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15774-EE54-406B-86CB-44A265A1FA03}" type="slidenum">
              <a:rPr lang="en-US" smtClean="0"/>
              <a:t>‹#›</a:t>
            </a:fld>
            <a:endParaRPr lang="en-US"/>
          </a:p>
        </p:txBody>
      </p:sp>
    </p:spTree>
    <p:extLst>
      <p:ext uri="{BB962C8B-B14F-4D97-AF65-F5344CB8AC3E}">
        <p14:creationId xmlns:p14="http://schemas.microsoft.com/office/powerpoint/2010/main" val="340855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60A1F-E812-46AB-84D9-1FE92B7B4913}"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5774-EE54-406B-86CB-44A265A1FA0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88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60A1F-E812-46AB-84D9-1FE92B7B4913}"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5774-EE54-406B-86CB-44A265A1FA03}" type="slidenum">
              <a:rPr lang="en-US" smtClean="0"/>
              <a:t>‹#›</a:t>
            </a:fld>
            <a:endParaRPr lang="en-US"/>
          </a:p>
        </p:txBody>
      </p:sp>
    </p:spTree>
    <p:extLst>
      <p:ext uri="{BB962C8B-B14F-4D97-AF65-F5344CB8AC3E}">
        <p14:creationId xmlns:p14="http://schemas.microsoft.com/office/powerpoint/2010/main" val="131587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A60A1F-E812-46AB-84D9-1FE92B7B4913}" type="datetimeFigureOut">
              <a:rPr lang="en-US" smtClean="0"/>
              <a:t>5/13/2021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A15774-EE54-406B-86CB-44A265A1FA03}" type="slidenum">
              <a:rPr lang="en-US" smtClean="0"/>
              <a:t>‹#›</a:t>
            </a:fld>
            <a:endParaRPr lang="en-US"/>
          </a:p>
        </p:txBody>
      </p:sp>
    </p:spTree>
    <p:extLst>
      <p:ext uri="{BB962C8B-B14F-4D97-AF65-F5344CB8AC3E}">
        <p14:creationId xmlns:p14="http://schemas.microsoft.com/office/powerpoint/2010/main" val="353665497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78E-1932-4CD1-82FC-D265DC4A30E2}"/>
              </a:ext>
            </a:extLst>
          </p:cNvPr>
          <p:cNvSpPr>
            <a:spLocks noGrp="1"/>
          </p:cNvSpPr>
          <p:nvPr>
            <p:ph type="ctrTitle"/>
          </p:nvPr>
        </p:nvSpPr>
        <p:spPr/>
        <p:txBody>
          <a:bodyPr/>
          <a:lstStyle/>
          <a:p>
            <a:r>
              <a:rPr lang="en-US" dirty="0"/>
              <a:t>How to Engage the Parents on Your Case</a:t>
            </a:r>
          </a:p>
        </p:txBody>
      </p:sp>
      <p:sp>
        <p:nvSpPr>
          <p:cNvPr id="3" name="Subtitle 2">
            <a:extLst>
              <a:ext uri="{FF2B5EF4-FFF2-40B4-BE49-F238E27FC236}">
                <a16:creationId xmlns:a16="http://schemas.microsoft.com/office/drawing/2014/main" id="{F5577D9F-675F-45A7-816D-A8E2B8F7F8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713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2445-A8E3-477C-952E-D2CB03569DF2}"/>
              </a:ext>
            </a:extLst>
          </p:cNvPr>
          <p:cNvSpPr>
            <a:spLocks noGrp="1"/>
          </p:cNvSpPr>
          <p:nvPr>
            <p:ph type="title"/>
          </p:nvPr>
        </p:nvSpPr>
        <p:spPr/>
        <p:txBody>
          <a:bodyPr/>
          <a:lstStyle/>
          <a:p>
            <a:r>
              <a:rPr lang="en-US" dirty="0">
                <a:solidFill>
                  <a:schemeClr val="tx1">
                    <a:lumMod val="75000"/>
                    <a:lumOff val="25000"/>
                  </a:schemeClr>
                </a:solidFill>
              </a:rPr>
              <a:t>Why is it Important?</a:t>
            </a:r>
            <a:endParaRPr lang="en-US" dirty="0"/>
          </a:p>
        </p:txBody>
      </p:sp>
      <p:sp>
        <p:nvSpPr>
          <p:cNvPr id="3" name="Content Placeholder 2">
            <a:extLst>
              <a:ext uri="{FF2B5EF4-FFF2-40B4-BE49-F238E27FC236}">
                <a16:creationId xmlns:a16="http://schemas.microsoft.com/office/drawing/2014/main" id="{00141CC4-8212-41CB-85A4-219AAB8F5830}"/>
              </a:ext>
            </a:extLst>
          </p:cNvPr>
          <p:cNvSpPr>
            <a:spLocks noGrp="1"/>
          </p:cNvSpPr>
          <p:nvPr>
            <p:ph idx="1"/>
          </p:nvPr>
        </p:nvSpPr>
        <p:spPr/>
        <p:txBody>
          <a:bodyPr>
            <a:normAutofit fontScale="92500" lnSpcReduction="20000"/>
          </a:bodyPr>
          <a:lstStyle/>
          <a:p>
            <a:pPr lvl="0"/>
            <a:r>
              <a:rPr lang="en-US" dirty="0"/>
              <a:t>Reunification is almost always the first plan</a:t>
            </a:r>
          </a:p>
          <a:p>
            <a:pPr lvl="1"/>
            <a:r>
              <a:rPr lang="en-US" dirty="0"/>
              <a:t>If reunification occurs, then we stay involved until litigation closes</a:t>
            </a:r>
          </a:p>
          <a:p>
            <a:pPr lvl="0"/>
            <a:r>
              <a:rPr lang="en-US" dirty="0"/>
              <a:t>Parents know their children best</a:t>
            </a:r>
          </a:p>
          <a:p>
            <a:pPr lvl="1"/>
            <a:r>
              <a:rPr lang="en-US" dirty="0"/>
              <a:t>Likes and Dislikes – toys, food, recreational activities</a:t>
            </a:r>
          </a:p>
          <a:p>
            <a:pPr lvl="1"/>
            <a:r>
              <a:rPr lang="en-US" dirty="0"/>
              <a:t>Medical Conditions – allergies, other conditions</a:t>
            </a:r>
          </a:p>
          <a:p>
            <a:pPr lvl="1"/>
            <a:r>
              <a:rPr lang="en-US" dirty="0"/>
              <a:t>Mental Health concerns – possible genetic conditions</a:t>
            </a:r>
          </a:p>
          <a:p>
            <a:pPr lvl="0"/>
            <a:r>
              <a:rPr lang="en-US" dirty="0"/>
              <a:t>Parents know other family members</a:t>
            </a:r>
          </a:p>
          <a:p>
            <a:pPr lvl="1"/>
            <a:r>
              <a:rPr lang="en-US" dirty="0"/>
              <a:t>Possible placement options</a:t>
            </a:r>
          </a:p>
          <a:p>
            <a:endParaRPr lang="en-US" dirty="0"/>
          </a:p>
        </p:txBody>
      </p:sp>
    </p:spTree>
    <p:extLst>
      <p:ext uri="{BB962C8B-B14F-4D97-AF65-F5344CB8AC3E}">
        <p14:creationId xmlns:p14="http://schemas.microsoft.com/office/powerpoint/2010/main" val="297667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DD5F-B1EA-4C4C-B78E-5BC087045EA7}"/>
              </a:ext>
            </a:extLst>
          </p:cNvPr>
          <p:cNvSpPr>
            <a:spLocks noGrp="1"/>
          </p:cNvSpPr>
          <p:nvPr>
            <p:ph type="title"/>
          </p:nvPr>
        </p:nvSpPr>
        <p:spPr/>
        <p:txBody>
          <a:bodyPr/>
          <a:lstStyle/>
          <a:p>
            <a:r>
              <a:rPr lang="en-US" dirty="0"/>
              <a:t>Things to Consider</a:t>
            </a:r>
          </a:p>
        </p:txBody>
      </p:sp>
      <p:sp>
        <p:nvSpPr>
          <p:cNvPr id="3" name="Content Placeholder 2">
            <a:extLst>
              <a:ext uri="{FF2B5EF4-FFF2-40B4-BE49-F238E27FC236}">
                <a16:creationId xmlns:a16="http://schemas.microsoft.com/office/drawing/2014/main" id="{2A67D306-A5C3-441C-8881-2A860DFF34D9}"/>
              </a:ext>
            </a:extLst>
          </p:cNvPr>
          <p:cNvSpPr>
            <a:spLocks noGrp="1"/>
          </p:cNvSpPr>
          <p:nvPr>
            <p:ph idx="1"/>
          </p:nvPr>
        </p:nvSpPr>
        <p:spPr/>
        <p:txBody>
          <a:bodyPr>
            <a:normAutofit lnSpcReduction="10000"/>
          </a:bodyPr>
          <a:lstStyle/>
          <a:p>
            <a:pPr lvl="0"/>
            <a:r>
              <a:rPr lang="en-US" dirty="0"/>
              <a:t>Be non-judgmental and objective</a:t>
            </a:r>
          </a:p>
          <a:p>
            <a:pPr lvl="1"/>
            <a:r>
              <a:rPr lang="en-US" dirty="0"/>
              <a:t>- Need to overlook they abused/neglected their children</a:t>
            </a:r>
          </a:p>
          <a:p>
            <a:pPr lvl="0"/>
            <a:r>
              <a:rPr lang="en-US" dirty="0"/>
              <a:t>Consider all the factors</a:t>
            </a:r>
          </a:p>
          <a:p>
            <a:pPr lvl="1"/>
            <a:r>
              <a:rPr lang="en-US" dirty="0"/>
              <a:t>- Cognitive limitations, generational abuse</a:t>
            </a:r>
          </a:p>
          <a:p>
            <a:pPr lvl="0"/>
            <a:r>
              <a:rPr lang="en-US" dirty="0"/>
              <a:t>Just because parents made bad decisions – does not mean they don’t love their children</a:t>
            </a:r>
          </a:p>
          <a:p>
            <a:pPr lvl="0"/>
            <a:r>
              <a:rPr lang="en-US" dirty="0"/>
              <a:t>Keep in mind – how will this help the children</a:t>
            </a:r>
          </a:p>
          <a:p>
            <a:endParaRPr lang="en-US" dirty="0"/>
          </a:p>
        </p:txBody>
      </p:sp>
    </p:spTree>
    <p:extLst>
      <p:ext uri="{BB962C8B-B14F-4D97-AF65-F5344CB8AC3E}">
        <p14:creationId xmlns:p14="http://schemas.microsoft.com/office/powerpoint/2010/main" val="31479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1805-D5CF-44CA-84EA-BEA7AC986D82}"/>
              </a:ext>
            </a:extLst>
          </p:cNvPr>
          <p:cNvSpPr>
            <a:spLocks noGrp="1"/>
          </p:cNvSpPr>
          <p:nvPr>
            <p:ph type="title"/>
          </p:nvPr>
        </p:nvSpPr>
        <p:spPr/>
        <p:txBody>
          <a:bodyPr/>
          <a:lstStyle/>
          <a:p>
            <a:r>
              <a:rPr lang="en-US" dirty="0">
                <a:solidFill>
                  <a:schemeClr val="tx1">
                    <a:lumMod val="75000"/>
                    <a:lumOff val="25000"/>
                  </a:schemeClr>
                </a:solidFill>
              </a:rPr>
              <a:t>How to Approach the Parents</a:t>
            </a:r>
            <a:endParaRPr lang="en-US" dirty="0"/>
          </a:p>
        </p:txBody>
      </p:sp>
      <p:sp>
        <p:nvSpPr>
          <p:cNvPr id="3" name="Content Placeholder 2">
            <a:extLst>
              <a:ext uri="{FF2B5EF4-FFF2-40B4-BE49-F238E27FC236}">
                <a16:creationId xmlns:a16="http://schemas.microsoft.com/office/drawing/2014/main" id="{E39F7A61-5239-49D0-A6FE-386F7C2D079F}"/>
              </a:ext>
            </a:extLst>
          </p:cNvPr>
          <p:cNvSpPr>
            <a:spLocks noGrp="1"/>
          </p:cNvSpPr>
          <p:nvPr>
            <p:ph idx="1"/>
          </p:nvPr>
        </p:nvSpPr>
        <p:spPr/>
        <p:txBody>
          <a:bodyPr/>
          <a:lstStyle/>
          <a:p>
            <a:r>
              <a:rPr lang="en-US" dirty="0"/>
              <a:t>Parents are sent a letter</a:t>
            </a:r>
          </a:p>
          <a:p>
            <a:pPr lvl="0"/>
            <a:r>
              <a:rPr lang="en-US" b="0" baseline="0" dirty="0"/>
              <a:t>Ask the caseworker for contact information</a:t>
            </a:r>
            <a:endParaRPr lang="en-US" dirty="0"/>
          </a:p>
          <a:p>
            <a:pPr lvl="0"/>
            <a:r>
              <a:rPr lang="en-US" b="0" baseline="0" dirty="0"/>
              <a:t>Ask the resource parent (if a relative)</a:t>
            </a:r>
            <a:endParaRPr lang="en-US" dirty="0"/>
          </a:p>
          <a:p>
            <a:pPr lvl="0"/>
            <a:r>
              <a:rPr lang="en-US" b="0" baseline="0" dirty="0"/>
              <a:t>Ask the child (if age appropriate and it will not cause problems for the child)</a:t>
            </a:r>
          </a:p>
          <a:p>
            <a:pPr lvl="0"/>
            <a:r>
              <a:rPr lang="en-US" dirty="0"/>
              <a:t>Set up a Google phone number</a:t>
            </a:r>
          </a:p>
          <a:p>
            <a:endParaRPr lang="en-US" dirty="0"/>
          </a:p>
        </p:txBody>
      </p:sp>
    </p:spTree>
    <p:extLst>
      <p:ext uri="{BB962C8B-B14F-4D97-AF65-F5344CB8AC3E}">
        <p14:creationId xmlns:p14="http://schemas.microsoft.com/office/powerpoint/2010/main" val="404245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A1C7-59C3-4672-B688-4A0399126B5A}"/>
              </a:ext>
            </a:extLst>
          </p:cNvPr>
          <p:cNvSpPr>
            <a:spLocks noGrp="1"/>
          </p:cNvSpPr>
          <p:nvPr>
            <p:ph type="title"/>
          </p:nvPr>
        </p:nvSpPr>
        <p:spPr/>
        <p:txBody>
          <a:bodyPr>
            <a:normAutofit fontScale="90000"/>
          </a:bodyPr>
          <a:lstStyle/>
          <a:p>
            <a:r>
              <a:rPr lang="en-US" dirty="0">
                <a:solidFill>
                  <a:schemeClr val="tx1">
                    <a:lumMod val="75000"/>
                    <a:lumOff val="25000"/>
                  </a:schemeClr>
                </a:solidFill>
              </a:rPr>
              <a:t>You’ve Contacted the Parents – Now What?</a:t>
            </a:r>
            <a:endParaRPr lang="en-US" dirty="0"/>
          </a:p>
        </p:txBody>
      </p:sp>
      <p:sp>
        <p:nvSpPr>
          <p:cNvPr id="3" name="Content Placeholder 2">
            <a:extLst>
              <a:ext uri="{FF2B5EF4-FFF2-40B4-BE49-F238E27FC236}">
                <a16:creationId xmlns:a16="http://schemas.microsoft.com/office/drawing/2014/main" id="{80067CB1-8B9C-4239-B4A4-D905A2B48E0E}"/>
              </a:ext>
            </a:extLst>
          </p:cNvPr>
          <p:cNvSpPr>
            <a:spLocks noGrp="1"/>
          </p:cNvSpPr>
          <p:nvPr>
            <p:ph idx="1"/>
          </p:nvPr>
        </p:nvSpPr>
        <p:spPr/>
        <p:txBody>
          <a:bodyPr/>
          <a:lstStyle/>
          <a:p>
            <a:pPr lvl="0"/>
            <a:r>
              <a:rPr lang="en-US" b="0" baseline="0" dirty="0"/>
              <a:t>Explain WHAT CASA is and what you do</a:t>
            </a:r>
            <a:endParaRPr lang="en-US" dirty="0"/>
          </a:p>
          <a:p>
            <a:pPr lvl="0"/>
            <a:r>
              <a:rPr lang="en-US" b="0" baseline="0" dirty="0"/>
              <a:t>It’s important for YOU to understand who I am and what I do for YOUR child</a:t>
            </a:r>
            <a:endParaRPr lang="en-US" dirty="0"/>
          </a:p>
          <a:p>
            <a:pPr lvl="0"/>
            <a:r>
              <a:rPr lang="en-US" b="0" baseline="0" dirty="0"/>
              <a:t>Parents should be collaborators</a:t>
            </a:r>
            <a:endParaRPr lang="en-US" dirty="0"/>
          </a:p>
          <a:p>
            <a:pPr lvl="0"/>
            <a:r>
              <a:rPr lang="en-US" b="0" baseline="0" dirty="0"/>
              <a:t>What is YOUR hope your child?</a:t>
            </a:r>
            <a:endParaRPr lang="en-US" dirty="0"/>
          </a:p>
          <a:p>
            <a:endParaRPr lang="en-US" dirty="0"/>
          </a:p>
        </p:txBody>
      </p:sp>
    </p:spTree>
    <p:extLst>
      <p:ext uri="{BB962C8B-B14F-4D97-AF65-F5344CB8AC3E}">
        <p14:creationId xmlns:p14="http://schemas.microsoft.com/office/powerpoint/2010/main" val="116786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1F5E-4657-421C-B2C6-45187C13128E}"/>
              </a:ext>
            </a:extLst>
          </p:cNvPr>
          <p:cNvSpPr>
            <a:spLocks noGrp="1"/>
          </p:cNvSpPr>
          <p:nvPr>
            <p:ph type="title"/>
          </p:nvPr>
        </p:nvSpPr>
        <p:spPr/>
        <p:txBody>
          <a:bodyPr/>
          <a:lstStyle/>
          <a:p>
            <a:r>
              <a:rPr lang="en-US" dirty="0"/>
              <a:t>What to tell the parents</a:t>
            </a:r>
          </a:p>
        </p:txBody>
      </p:sp>
      <p:sp>
        <p:nvSpPr>
          <p:cNvPr id="3" name="Content Placeholder 2">
            <a:extLst>
              <a:ext uri="{FF2B5EF4-FFF2-40B4-BE49-F238E27FC236}">
                <a16:creationId xmlns:a16="http://schemas.microsoft.com/office/drawing/2014/main" id="{8C44BF0D-1561-4EED-8B93-B01CD3C42C02}"/>
              </a:ext>
            </a:extLst>
          </p:cNvPr>
          <p:cNvSpPr>
            <a:spLocks noGrp="1"/>
          </p:cNvSpPr>
          <p:nvPr>
            <p:ph idx="1"/>
          </p:nvPr>
        </p:nvSpPr>
        <p:spPr/>
        <p:txBody>
          <a:bodyPr>
            <a:normAutofit fontScale="92500" lnSpcReduction="10000"/>
          </a:bodyPr>
          <a:lstStyle/>
          <a:p>
            <a:pPr lvl="0"/>
            <a:r>
              <a:rPr lang="en-US" dirty="0"/>
              <a:t>CASA is here to speak to all the parties</a:t>
            </a:r>
          </a:p>
          <a:p>
            <a:pPr lvl="0"/>
            <a:r>
              <a:rPr lang="en-US" dirty="0"/>
              <a:t>We are volunteers</a:t>
            </a:r>
          </a:p>
          <a:p>
            <a:pPr lvl="0"/>
            <a:r>
              <a:rPr lang="en-US" dirty="0"/>
              <a:t>We do NOT help them get their children back</a:t>
            </a:r>
          </a:p>
          <a:p>
            <a:pPr lvl="0"/>
            <a:r>
              <a:rPr lang="en-US" dirty="0"/>
              <a:t>BUT we can help facilitate communication</a:t>
            </a:r>
          </a:p>
          <a:p>
            <a:pPr lvl="0"/>
            <a:r>
              <a:rPr lang="en-US" dirty="0"/>
              <a:t>CASA can assist parents in the school environment</a:t>
            </a:r>
          </a:p>
          <a:p>
            <a:pPr lvl="0"/>
            <a:r>
              <a:rPr lang="en-US" dirty="0"/>
              <a:t>Encourage parents to participate in decision making for their children</a:t>
            </a:r>
          </a:p>
          <a:p>
            <a:pPr lvl="0"/>
            <a:r>
              <a:rPr lang="en-US" dirty="0"/>
              <a:t>Encourage parents to work with their caseworkers</a:t>
            </a:r>
          </a:p>
          <a:p>
            <a:endParaRPr lang="en-US" dirty="0"/>
          </a:p>
        </p:txBody>
      </p:sp>
    </p:spTree>
    <p:extLst>
      <p:ext uri="{BB962C8B-B14F-4D97-AF65-F5344CB8AC3E}">
        <p14:creationId xmlns:p14="http://schemas.microsoft.com/office/powerpoint/2010/main" val="20819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0BF6-560C-44AA-9D52-530930DF8E64}"/>
              </a:ext>
            </a:extLst>
          </p:cNvPr>
          <p:cNvSpPr>
            <a:spLocks noGrp="1"/>
          </p:cNvSpPr>
          <p:nvPr>
            <p:ph type="title"/>
          </p:nvPr>
        </p:nvSpPr>
        <p:spPr/>
        <p:txBody>
          <a:bodyPr/>
          <a:lstStyle/>
          <a:p>
            <a:r>
              <a:rPr lang="en-US" dirty="0"/>
              <a:t>What CASA Does</a:t>
            </a:r>
          </a:p>
        </p:txBody>
      </p:sp>
      <p:sp>
        <p:nvSpPr>
          <p:cNvPr id="3" name="Content Placeholder 2">
            <a:extLst>
              <a:ext uri="{FF2B5EF4-FFF2-40B4-BE49-F238E27FC236}">
                <a16:creationId xmlns:a16="http://schemas.microsoft.com/office/drawing/2014/main" id="{B2AE917F-88BD-48C7-ACE1-2934FF2F3E6F}"/>
              </a:ext>
            </a:extLst>
          </p:cNvPr>
          <p:cNvSpPr>
            <a:spLocks noGrp="1"/>
          </p:cNvSpPr>
          <p:nvPr>
            <p:ph idx="1"/>
          </p:nvPr>
        </p:nvSpPr>
        <p:spPr/>
        <p:txBody>
          <a:bodyPr/>
          <a:lstStyle/>
          <a:p>
            <a:pPr lvl="0"/>
            <a:r>
              <a:rPr lang="en-US" dirty="0"/>
              <a:t>Attend meetings for the child</a:t>
            </a:r>
          </a:p>
          <a:p>
            <a:pPr lvl="0"/>
            <a:r>
              <a:rPr lang="en-US" dirty="0"/>
              <a:t>Ensure Court Orders are being addressed</a:t>
            </a:r>
          </a:p>
          <a:p>
            <a:pPr lvl="0"/>
            <a:r>
              <a:rPr lang="en-US" dirty="0"/>
              <a:t>Ensure parents are in compliance with their services</a:t>
            </a:r>
          </a:p>
          <a:p>
            <a:pPr lvl="0"/>
            <a:r>
              <a:rPr lang="en-US" dirty="0"/>
              <a:t>Write a Court Report</a:t>
            </a:r>
          </a:p>
          <a:p>
            <a:endParaRPr lang="en-US" dirty="0"/>
          </a:p>
        </p:txBody>
      </p:sp>
    </p:spTree>
    <p:extLst>
      <p:ext uri="{BB962C8B-B14F-4D97-AF65-F5344CB8AC3E}">
        <p14:creationId xmlns:p14="http://schemas.microsoft.com/office/powerpoint/2010/main" val="292774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2A7BB-42F1-413A-B215-BED78610BF3F}"/>
              </a:ext>
            </a:extLst>
          </p:cNvPr>
          <p:cNvSpPr>
            <a:spLocks noGrp="1"/>
          </p:cNvSpPr>
          <p:nvPr>
            <p:ph type="title"/>
          </p:nvPr>
        </p:nvSpPr>
        <p:spPr/>
        <p:txBody>
          <a:bodyPr/>
          <a:lstStyle/>
          <a:p>
            <a:r>
              <a:rPr lang="en-US" dirty="0"/>
              <a:t>What CASA does NOT do</a:t>
            </a:r>
          </a:p>
        </p:txBody>
      </p:sp>
      <p:sp>
        <p:nvSpPr>
          <p:cNvPr id="3" name="Content Placeholder 2">
            <a:extLst>
              <a:ext uri="{FF2B5EF4-FFF2-40B4-BE49-F238E27FC236}">
                <a16:creationId xmlns:a16="http://schemas.microsoft.com/office/drawing/2014/main" id="{47D82E1D-F6C7-4B51-B5B7-D0F2C7E8B3DD}"/>
              </a:ext>
            </a:extLst>
          </p:cNvPr>
          <p:cNvSpPr>
            <a:spLocks noGrp="1"/>
          </p:cNvSpPr>
          <p:nvPr>
            <p:ph idx="1"/>
          </p:nvPr>
        </p:nvSpPr>
        <p:spPr/>
        <p:txBody>
          <a:bodyPr/>
          <a:lstStyle/>
          <a:p>
            <a:pPr lvl="0"/>
            <a:r>
              <a:rPr lang="en-US" dirty="0"/>
              <a:t>Transport children or their family members</a:t>
            </a:r>
          </a:p>
          <a:p>
            <a:pPr lvl="0"/>
            <a:r>
              <a:rPr lang="en-US" dirty="0"/>
              <a:t>Supervise visitations</a:t>
            </a:r>
          </a:p>
          <a:p>
            <a:pPr lvl="0"/>
            <a:r>
              <a:rPr lang="en-US" dirty="0"/>
              <a:t>Recommend reunification OR termination </a:t>
            </a:r>
          </a:p>
          <a:p>
            <a:pPr lvl="0"/>
            <a:r>
              <a:rPr lang="en-US" dirty="0"/>
              <a:t>Release personal information about Resource Parents</a:t>
            </a:r>
          </a:p>
          <a:p>
            <a:pPr lvl="0"/>
            <a:r>
              <a:rPr lang="en-US" dirty="0"/>
              <a:t>Provide legal advice</a:t>
            </a:r>
          </a:p>
          <a:p>
            <a:endParaRPr lang="en-US" dirty="0"/>
          </a:p>
        </p:txBody>
      </p:sp>
    </p:spTree>
    <p:extLst>
      <p:ext uri="{BB962C8B-B14F-4D97-AF65-F5344CB8AC3E}">
        <p14:creationId xmlns:p14="http://schemas.microsoft.com/office/powerpoint/2010/main" val="318466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1D18-E9F0-4C66-ADAD-3D18C157961E}"/>
              </a:ext>
            </a:extLst>
          </p:cNvPr>
          <p:cNvSpPr>
            <a:spLocks noGrp="1"/>
          </p:cNvSpPr>
          <p:nvPr>
            <p:ph type="title"/>
          </p:nvPr>
        </p:nvSpPr>
        <p:spPr/>
        <p:txBody>
          <a:bodyPr/>
          <a:lstStyle/>
          <a:p>
            <a:r>
              <a:rPr lang="en-US" dirty="0"/>
              <a:t>Things to remember</a:t>
            </a:r>
          </a:p>
        </p:txBody>
      </p:sp>
      <p:sp>
        <p:nvSpPr>
          <p:cNvPr id="3" name="Content Placeholder 2">
            <a:extLst>
              <a:ext uri="{FF2B5EF4-FFF2-40B4-BE49-F238E27FC236}">
                <a16:creationId xmlns:a16="http://schemas.microsoft.com/office/drawing/2014/main" id="{D58AF575-322C-4626-B933-E3537648BBBC}"/>
              </a:ext>
            </a:extLst>
          </p:cNvPr>
          <p:cNvSpPr>
            <a:spLocks noGrp="1"/>
          </p:cNvSpPr>
          <p:nvPr>
            <p:ph idx="1"/>
          </p:nvPr>
        </p:nvSpPr>
        <p:spPr/>
        <p:txBody>
          <a:bodyPr/>
          <a:lstStyle/>
          <a:p>
            <a:pPr lvl="0"/>
            <a:r>
              <a:rPr lang="en-US" dirty="0"/>
              <a:t>Every family is different </a:t>
            </a:r>
          </a:p>
          <a:p>
            <a:pPr lvl="0"/>
            <a:r>
              <a:rPr lang="en-US" dirty="0"/>
              <a:t>Every case is different</a:t>
            </a:r>
          </a:p>
          <a:p>
            <a:pPr lvl="0"/>
            <a:r>
              <a:rPr lang="en-US" dirty="0"/>
              <a:t>Do not discuss the resource parents with the parents</a:t>
            </a:r>
          </a:p>
          <a:p>
            <a:pPr lvl="0"/>
            <a:r>
              <a:rPr lang="en-US" dirty="0"/>
              <a:t>Defense attorney’s get our reports and </a:t>
            </a:r>
            <a:r>
              <a:rPr lang="en-US" b="1" u="sng" dirty="0"/>
              <a:t>might</a:t>
            </a:r>
            <a:r>
              <a:rPr lang="en-US" dirty="0"/>
              <a:t> share it with the parents</a:t>
            </a:r>
          </a:p>
          <a:p>
            <a:endParaRPr lang="en-US" dirty="0"/>
          </a:p>
        </p:txBody>
      </p:sp>
    </p:spTree>
    <p:extLst>
      <p:ext uri="{BB962C8B-B14F-4D97-AF65-F5344CB8AC3E}">
        <p14:creationId xmlns:p14="http://schemas.microsoft.com/office/powerpoint/2010/main" val="9751806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1690</TotalTime>
  <Words>745</Words>
  <Application>Microsoft Office PowerPoint</Application>
  <PresentationFormat>Widescreen</PresentationFormat>
  <Paragraphs>84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How to Engage the Parents on Your Case</vt:lpstr>
      <vt:lpstr>Why is it Important?</vt:lpstr>
      <vt:lpstr>Things to Consider</vt:lpstr>
      <vt:lpstr>How to Approach the Parents</vt:lpstr>
      <vt:lpstr>You’ve Contacted the Parents – Now What?</vt:lpstr>
      <vt:lpstr>What to tell the parents</vt:lpstr>
      <vt:lpstr>What CASA Does</vt:lpstr>
      <vt:lpstr>What CASA does NOT do</vt:lpstr>
      <vt:lpstr>Things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Engage the Parents on Your Case</dc:title>
  <dc:creator>Laura Fitzgerald</dc:creator>
  <cp:lastModifiedBy>Laura Fitzgerald</cp:lastModifiedBy>
  <cp:revision>19</cp:revision>
  <dcterms:created xsi:type="dcterms:W3CDTF">2021-04-30T17:40:23Z</dcterms:created>
  <dcterms:modified xsi:type="dcterms:W3CDTF">2021-05-13T14:43:07Z</dcterms:modified>
</cp:coreProperties>
</file>