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42"/>
  </p:notesMasterIdLst>
  <p:sldIdLst>
    <p:sldId id="278" r:id="rId2"/>
    <p:sldId id="282" r:id="rId3"/>
    <p:sldId id="281" r:id="rId4"/>
    <p:sldId id="313" r:id="rId5"/>
    <p:sldId id="314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45" r:id="rId14"/>
    <p:sldId id="312" r:id="rId15"/>
    <p:sldId id="315" r:id="rId16"/>
    <p:sldId id="343" r:id="rId17"/>
    <p:sldId id="337" r:id="rId18"/>
    <p:sldId id="260" r:id="rId19"/>
    <p:sldId id="317" r:id="rId20"/>
    <p:sldId id="320" r:id="rId21"/>
    <p:sldId id="319" r:id="rId22"/>
    <p:sldId id="324" r:id="rId23"/>
    <p:sldId id="326" r:id="rId24"/>
    <p:sldId id="327" r:id="rId25"/>
    <p:sldId id="325" r:id="rId26"/>
    <p:sldId id="322" r:id="rId27"/>
    <p:sldId id="329" r:id="rId28"/>
    <p:sldId id="318" r:id="rId29"/>
    <p:sldId id="309" r:id="rId30"/>
    <p:sldId id="338" r:id="rId31"/>
    <p:sldId id="340" r:id="rId32"/>
    <p:sldId id="323" r:id="rId33"/>
    <p:sldId id="341" r:id="rId34"/>
    <p:sldId id="342" r:id="rId35"/>
    <p:sldId id="344" r:id="rId36"/>
    <p:sldId id="272" r:id="rId37"/>
    <p:sldId id="297" r:id="rId38"/>
    <p:sldId id="289" r:id="rId39"/>
    <p:sldId id="328" r:id="rId40"/>
    <p:sldId id="27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han Levine" initials="E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75938" autoAdjust="0"/>
  </p:normalViewPr>
  <p:slideViewPr>
    <p:cSldViewPr snapToGrid="0">
      <p:cViewPr varScale="1">
        <p:scale>
          <a:sx n="66" d="100"/>
          <a:sy n="66" d="100"/>
        </p:scale>
        <p:origin x="75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85CA5-3F87-4A49-955D-0DBFA9038E5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422AD-27DB-4D30-8131-82F4E395E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5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 smtClean="0"/>
              <a:t>Lead: </a:t>
            </a:r>
            <a:r>
              <a:rPr lang="en-US" i="0" baseline="0" dirty="0" smtClean="0"/>
              <a:t>Ethan</a:t>
            </a: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86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6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7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2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10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65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9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AC2F-7453-4802-93D9-BE8DB84375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92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36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7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35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38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1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0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5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7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94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422AD-27DB-4D30-8131-82F4E395EC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86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90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4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4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5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3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7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EF83A8-8669-4E4F-8129-193541994402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123F-639F-4D3E-B111-54D08253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ranssurvey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ranssurvey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ranssurvey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ranssurvey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-h9WBtGHd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86971" y="625698"/>
            <a:ext cx="11299371" cy="1211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solidFill>
                  <a:schemeClr val="tx2"/>
                </a:solidFill>
              </a:rPr>
              <a:t>Supporting LGBTQ+ Youth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0228" y="5382237"/>
            <a:ext cx="6495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Ethan </a:t>
            </a:r>
            <a:r>
              <a:rPr lang="en-US" sz="2000" dirty="0">
                <a:solidFill>
                  <a:schemeClr val="tx2"/>
                </a:solidFill>
              </a:rPr>
              <a:t>Czuy Levine, </a:t>
            </a:r>
            <a:r>
              <a:rPr lang="en-US" sz="2000" dirty="0" smtClean="0">
                <a:solidFill>
                  <a:schemeClr val="tx2"/>
                </a:solidFill>
              </a:rPr>
              <a:t>PhD (he/him/his)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LGBTQ</a:t>
            </a:r>
            <a:r>
              <a:rPr lang="en-US" sz="2000" dirty="0">
                <a:solidFill>
                  <a:schemeClr val="tx2"/>
                </a:solidFill>
              </a:rPr>
              <a:t>+ Outreach </a:t>
            </a:r>
            <a:r>
              <a:rPr lang="en-US" sz="2000" dirty="0" smtClean="0">
                <a:solidFill>
                  <a:schemeClr val="tx2"/>
                </a:solidFill>
              </a:rPr>
              <a:t>Advocate, SERV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ethan.levine@centerffs.org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36" y="2248758"/>
            <a:ext cx="2721921" cy="2721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357" y="2248758"/>
            <a:ext cx="8165763" cy="27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575189" y="1562060"/>
            <a:ext cx="6363927" cy="5096837"/>
          </a:xfrm>
        </p:spPr>
        <p:txBody>
          <a:bodyPr>
            <a:noAutofit/>
          </a:bodyPr>
          <a:lstStyle/>
          <a:p>
            <a:pPr marL="182880" lvl="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Some </a:t>
            </a:r>
            <a:r>
              <a:rPr lang="en-US" sz="2000" dirty="0"/>
              <a:t>trans individuals identify as men or women</a:t>
            </a:r>
          </a:p>
          <a:p>
            <a:pPr marL="548640"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i="1" dirty="0"/>
              <a:t>Transgender men </a:t>
            </a:r>
            <a:r>
              <a:rPr lang="en-US" sz="1800" dirty="0"/>
              <a:t>are men who were assigned female at birth</a:t>
            </a:r>
            <a:r>
              <a:rPr lang="en-US" sz="1800" i="1" dirty="0"/>
              <a:t>. </a:t>
            </a:r>
            <a:r>
              <a:rPr lang="en-US" sz="1800" dirty="0"/>
              <a:t>You may also hear the terms </a:t>
            </a:r>
            <a:r>
              <a:rPr lang="en-US" sz="1800" i="1" dirty="0" smtClean="0"/>
              <a:t>female-to-male,</a:t>
            </a:r>
            <a:r>
              <a:rPr lang="en-US" sz="1800" dirty="0" smtClean="0"/>
              <a:t> </a:t>
            </a:r>
            <a:r>
              <a:rPr lang="en-US" sz="1800" i="1" dirty="0" smtClean="0"/>
              <a:t>FTM, or man of trans experience.</a:t>
            </a:r>
            <a:endParaRPr lang="en-US" sz="1800" i="1" dirty="0"/>
          </a:p>
          <a:p>
            <a:pPr marL="548640"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i="1" dirty="0"/>
              <a:t>Transgender women </a:t>
            </a:r>
            <a:r>
              <a:rPr lang="en-US" sz="1800" dirty="0"/>
              <a:t>are women who were assigned male at birth</a:t>
            </a:r>
            <a:r>
              <a:rPr lang="en-US" sz="1800" i="1" dirty="0"/>
              <a:t>. </a:t>
            </a:r>
            <a:r>
              <a:rPr lang="en-US" sz="1800" dirty="0"/>
              <a:t>You may also hear the terms </a:t>
            </a:r>
            <a:r>
              <a:rPr lang="en-US" sz="1800" i="1" dirty="0" smtClean="0"/>
              <a:t>male-to-female, MTF, or woman of trans experience.</a:t>
            </a:r>
            <a:endParaRPr lang="en-US" sz="1800" i="1" dirty="0"/>
          </a:p>
          <a:p>
            <a:pPr marL="18288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Some trans individuals identify as </a:t>
            </a:r>
            <a:r>
              <a:rPr lang="en-US" sz="2000" i="1" dirty="0" err="1" smtClean="0"/>
              <a:t>nonbinary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548640"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May identify as </a:t>
            </a:r>
            <a:r>
              <a:rPr lang="en-US" sz="1800" i="1" dirty="0" smtClean="0"/>
              <a:t>genderqueer, </a:t>
            </a:r>
            <a:r>
              <a:rPr lang="en-US" sz="1800" i="1" dirty="0" err="1" smtClean="0"/>
              <a:t>genderfluid</a:t>
            </a:r>
            <a:r>
              <a:rPr lang="en-US" sz="1800" dirty="0" smtClean="0"/>
              <a:t>, or decline to label their gender altogether</a:t>
            </a:r>
          </a:p>
          <a:p>
            <a:pPr marL="18288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dirty="0" smtClean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654" y="4458006"/>
            <a:ext cx="3125164" cy="1562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797" y="1747683"/>
            <a:ext cx="4094144" cy="2710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Transgender 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D8C879-B2A7-4F18-8DD2-31374FCB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42" y="486097"/>
            <a:ext cx="9601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/>
              <a:t>LGBT</a:t>
            </a:r>
            <a:r>
              <a:rPr lang="en-US" sz="4000" b="1" dirty="0" smtClean="0"/>
              <a:t>Q</a:t>
            </a:r>
            <a:r>
              <a:rPr lang="en-US" sz="4000" dirty="0" smtClean="0"/>
              <a:t>+… What does it all mean?</a:t>
            </a:r>
            <a:br>
              <a:rPr lang="en-US" sz="4000" dirty="0" smtClean="0"/>
            </a:br>
            <a:r>
              <a:rPr lang="en-US" sz="2200" b="1" i="1" dirty="0"/>
              <a:t>“Sexual and Gender Minority” Communities</a:t>
            </a:r>
            <a:r>
              <a:rPr lang="en-US" sz="4800" i="1" dirty="0"/>
              <a:t/>
            </a:r>
            <a:br>
              <a:rPr lang="en-US" sz="4800" i="1" dirty="0"/>
            </a:b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005349" y="1331974"/>
            <a:ext cx="587477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	</a:t>
            </a:r>
          </a:p>
          <a:p>
            <a:pPr marL="182880" lvl="0"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/>
              <a:t> Q = Queer</a:t>
            </a:r>
          </a:p>
          <a:p>
            <a:pPr marL="640080"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en-US" dirty="0" smtClean="0"/>
              <a:t>Umbrella term for sexual minorities, or people who are not heterosexual</a:t>
            </a:r>
          </a:p>
          <a:p>
            <a:pPr marL="640080"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Sexual identity label</a:t>
            </a:r>
          </a:p>
          <a:p>
            <a:pPr marL="640080" lvl="1"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Rejection of sexual identity labels</a:t>
            </a:r>
            <a:endParaRPr lang="en-US" dirty="0"/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/>
              <a:t> Q = Questioning</a:t>
            </a:r>
            <a:endParaRPr lang="en-US" sz="2000" b="1" dirty="0"/>
          </a:p>
          <a:p>
            <a:pPr marL="548640" lvl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 Individuals who are exploring or questioning their sexualities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407" y="2439077"/>
            <a:ext cx="3845443" cy="25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D8C879-B2A7-4F18-8DD2-31374FCB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13" y="442554"/>
            <a:ext cx="9601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/>
              <a:t>LGBTQ</a:t>
            </a:r>
            <a:r>
              <a:rPr lang="en-US" sz="4000" b="1" dirty="0" smtClean="0"/>
              <a:t>+</a:t>
            </a:r>
            <a:r>
              <a:rPr lang="en-US" sz="4000" dirty="0" smtClean="0"/>
              <a:t>… What does it all mean?</a:t>
            </a:r>
            <a:br>
              <a:rPr lang="en-US" sz="4000" dirty="0" smtClean="0"/>
            </a:br>
            <a:r>
              <a:rPr lang="en-US" sz="2200" b="1" i="1" dirty="0"/>
              <a:t>“Sexual and Gender Minority” Communities</a:t>
            </a:r>
            <a:r>
              <a:rPr lang="en-US" sz="4800" i="1" dirty="0"/>
              <a:t/>
            </a:r>
            <a:br>
              <a:rPr lang="en-US" sz="4800" i="1" dirty="0"/>
            </a:br>
            <a:endParaRPr lang="en-US" sz="48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195" y="2001399"/>
            <a:ext cx="4005317" cy="4005317"/>
          </a:xfrm>
          <a:prstGeom prst="rect">
            <a:avLst/>
          </a:prstGeom>
        </p:spPr>
      </p:pic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706713" y="1777180"/>
            <a:ext cx="6084919" cy="4558349"/>
          </a:xfrm>
        </p:spPr>
        <p:txBody>
          <a:bodyPr>
            <a:noAutofit/>
          </a:bodyPr>
          <a:lstStyle/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/>
              <a:t>+ = Other Sexual and Gender Minorities</a:t>
            </a:r>
            <a:endParaRPr lang="en-US" sz="2000" b="1" dirty="0"/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Includes a wide range of sexualities, including but not limited to:</a:t>
            </a:r>
          </a:p>
          <a:p>
            <a:pPr marL="548640" lvl="1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Asexual </a:t>
            </a:r>
            <a:r>
              <a:rPr lang="en-US" sz="1800" dirty="0" smtClean="0"/>
              <a:t>individuals, who experience minimal or no sexual desire/attraction</a:t>
            </a:r>
          </a:p>
          <a:p>
            <a:pPr marL="548640" lvl="1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People in </a:t>
            </a:r>
            <a:r>
              <a:rPr lang="en-US" sz="1800" b="1" dirty="0" smtClean="0"/>
              <a:t>consensually </a:t>
            </a:r>
            <a:r>
              <a:rPr lang="en-US" sz="1800" b="1" dirty="0" err="1" smtClean="0"/>
              <a:t>nonmonagamous</a:t>
            </a:r>
            <a:r>
              <a:rPr lang="en-US" sz="1800" b="1" dirty="0" smtClean="0"/>
              <a:t> relationships </a:t>
            </a:r>
            <a:r>
              <a:rPr lang="en-US" sz="1800" dirty="0" smtClean="0"/>
              <a:t>(e.g., open relationships, polyamory)</a:t>
            </a:r>
          </a:p>
          <a:p>
            <a:pPr marL="548640" lvl="1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Individuals in </a:t>
            </a:r>
            <a:r>
              <a:rPr lang="en-US" b="1" dirty="0" smtClean="0"/>
              <a:t>BDSM </a:t>
            </a:r>
            <a:r>
              <a:rPr lang="en-US" dirty="0" smtClean="0"/>
              <a:t>communities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413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3429" y="1588406"/>
            <a:ext cx="8356513" cy="457971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Diversity within LGBTQ+ communities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Identity, experience, values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Violence and oppression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Barriers to support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Resilience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Violence is not evenly distributed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Resources are not evenly distributed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LGBTQ+ people experience “the same” issues in different ways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8" b="5903"/>
          <a:stretch/>
        </p:blipFill>
        <p:spPr>
          <a:xfrm>
            <a:off x="9006068" y="2235200"/>
            <a:ext cx="2780038" cy="185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2063953"/>
            <a:ext cx="2857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6686" y="1603828"/>
            <a:ext cx="6352226" cy="4695371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 smtClean="0"/>
              <a:t>Heterosexual or straight</a:t>
            </a:r>
            <a:r>
              <a:rPr lang="en-US" dirty="0" smtClean="0"/>
              <a:t>: most privileged sexual orientation. Refers to women who are primarily emotionally/sexually attracted to men, and men who are primarily emotionally/sexually attracted to women.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 smtClean="0"/>
              <a:t>Cisgender or nontransgender</a:t>
            </a:r>
            <a:r>
              <a:rPr lang="en-US" dirty="0" smtClean="0"/>
              <a:t>: refers to people whose identities match their assigned sex/gender.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D8C879-B2A7-4F18-8DD2-31374FCB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611053"/>
            <a:ext cx="96012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Who else is there?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2031" y="2376778"/>
            <a:ext cx="3563389" cy="356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889" y="2338598"/>
            <a:ext cx="7859270" cy="3203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Orientation 		(desire)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Behavior 		(action)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Identity			(label)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04" y="516376"/>
            <a:ext cx="10058400" cy="914400"/>
          </a:xfrm>
        </p:spPr>
        <p:txBody>
          <a:bodyPr/>
          <a:lstStyle/>
          <a:p>
            <a:r>
              <a:rPr lang="en-US" dirty="0" smtClean="0"/>
              <a:t>Sexuality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3369" y="1258387"/>
            <a:ext cx="6772074" cy="5019117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1800" dirty="0" smtClean="0"/>
              <a:t>Sex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Based on biological/physical characteristics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Assigned at birth</a:t>
            </a: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endParaRPr lang="en-US" sz="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800" dirty="0" smtClean="0"/>
              <a:t>Gender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Social categories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Assigned at birth, presumed to “line up” with assigned sex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sz="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1800" dirty="0" smtClean="0"/>
              <a:t>Gender identity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Personal sense of self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Presumed to “line up” with sex/gender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Gender expression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How individuals express/present their gender identity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Expressions of masculinity, femininity, androgyny</a:t>
            </a:r>
            <a:endParaRPr lang="en-US" sz="1600" dirty="0"/>
          </a:p>
          <a:p>
            <a:pPr lvl="0">
              <a:buFont typeface="Wingdings" panose="05000000000000000000" pitchFamily="2" charset="2"/>
              <a:buChar char="v"/>
            </a:pPr>
            <a:endParaRPr lang="en-US" sz="1800" dirty="0"/>
          </a:p>
          <a:p>
            <a:pPr lvl="0">
              <a:buFont typeface="Wingdings" panose="05000000000000000000" pitchFamily="2" charset="2"/>
              <a:buChar char="v"/>
            </a:pPr>
            <a:endParaRPr lang="en-US" sz="1800" dirty="0"/>
          </a:p>
          <a:p>
            <a:pPr lvl="0"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D8C879-B2A7-4F18-8DD2-31374FCB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65" y="343987"/>
            <a:ext cx="10058400" cy="914400"/>
          </a:xfrm>
        </p:spPr>
        <p:txBody>
          <a:bodyPr/>
          <a:lstStyle/>
          <a:p>
            <a:r>
              <a:rPr lang="en-US" dirty="0" smtClean="0"/>
              <a:t>Sex and Gender</a:t>
            </a: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CD5ED-A4E1-4203-B015-0714B6327A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460" y="2235492"/>
            <a:ext cx="4191000" cy="31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247" y="-5099"/>
            <a:ext cx="8874696" cy="68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5" y="346363"/>
            <a:ext cx="10058400" cy="914400"/>
          </a:xfrm>
        </p:spPr>
        <p:txBody>
          <a:bodyPr/>
          <a:lstStyle/>
          <a:p>
            <a:r>
              <a:rPr lang="en-US" dirty="0" smtClean="0"/>
              <a:t>Sexuality &amp; Gender in 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62" y="1625340"/>
            <a:ext cx="6322700" cy="48405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Everyday conversation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5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/>
              <a:t>IDs and Documentation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5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Gendered spaces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Bathrooms, locker rooms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Single-sex schools, prisons, sports teams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Activist communities, women-only spaces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5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Gender roles in different contexts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Religious communities, family, work, school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562" y="2308268"/>
            <a:ext cx="3977073" cy="289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162145"/>
            <a:ext cx="8825657" cy="1915647"/>
          </a:xfrm>
        </p:spPr>
        <p:txBody>
          <a:bodyPr/>
          <a:lstStyle/>
          <a:p>
            <a:r>
              <a:rPr lang="en-US" dirty="0" smtClean="0"/>
              <a:t>Issues Facing LGBTQ+ Youth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513944"/>
            <a:ext cx="8825658" cy="1850762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 smtClean="0">
                <a:solidFill>
                  <a:schemeClr val="tx1"/>
                </a:solidFill>
              </a:rPr>
              <a:t>Bullying and interpersonal violence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Childhood sexual abuse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Mental health and substance use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Homelessness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Juvenile Justice</a:t>
            </a:r>
            <a:endParaRPr lang="en-US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2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11350172" cy="4735286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Free</a:t>
            </a:r>
            <a:r>
              <a:rPr lang="en-US" sz="2400" dirty="0" smtClean="0"/>
              <a:t> and </a:t>
            </a:r>
            <a:r>
              <a:rPr lang="en-US" sz="2400" b="1" dirty="0" smtClean="0"/>
              <a:t>confidential</a:t>
            </a:r>
            <a:r>
              <a:rPr lang="en-US" sz="2400" dirty="0" smtClean="0"/>
              <a:t> victim-centered services to survivors of sexual violence, domestic violence, and human trafficking in Camden, Cumberland, &amp; Gloucester counties Crisis intervention (24-hour hotline) and counseling</a:t>
            </a:r>
          </a:p>
          <a:p>
            <a:pPr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Medical, police, and court accompaniment</a:t>
            </a:r>
          </a:p>
          <a:p>
            <a:pPr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Safe housing for domestic violence survivors in Gloucester &amp; Cumberland</a:t>
            </a:r>
          </a:p>
          <a:p>
            <a:pPr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Public education and prevention</a:t>
            </a:r>
          </a:p>
          <a:p>
            <a:pPr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3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88" y="1641376"/>
            <a:ext cx="7088020" cy="499228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GLSEN, </a:t>
            </a:r>
            <a:r>
              <a:rPr lang="en-US" i="1" dirty="0"/>
              <a:t>2015 </a:t>
            </a:r>
            <a:r>
              <a:rPr lang="en-US" i="1" dirty="0" smtClean="0"/>
              <a:t>National School Climate Survey</a:t>
            </a:r>
            <a:r>
              <a:rPr lang="en-US" i="1" baseline="30000" dirty="0" smtClean="0"/>
              <a:t>1</a:t>
            </a:r>
            <a:endParaRPr lang="en-US" dirty="0" smtClean="0">
              <a:hlinkClick r:id="rId3"/>
            </a:endParaRP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/>
              <a:t>71% of LGBTQ students report verbal harassment and 27% report physical harassment </a:t>
            </a:r>
            <a:r>
              <a:rPr lang="en-US" sz="2000" dirty="0" smtClean="0"/>
              <a:t>around sexual orientation</a:t>
            </a: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55% report verbal harassment and 8% report physical harassment around gender expression</a:t>
            </a: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/>
              <a:t>60% report sexual harassment</a:t>
            </a:r>
            <a:r>
              <a:rPr lang="en-US" sz="2000" dirty="0" smtClean="0"/>
              <a:t> in school</a:t>
            </a: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/>
              <a:t>58% felt unsafe at school </a:t>
            </a:r>
            <a:r>
              <a:rPr lang="en-US" sz="2000" dirty="0" smtClean="0"/>
              <a:t>due to their sexual orientation, and 43% felt unsafe because of their gender expression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78" y="283029"/>
            <a:ext cx="9911542" cy="13047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Interpersonal Violence </a:t>
            </a:r>
            <a:r>
              <a:rPr lang="en-US" sz="3600" dirty="0"/>
              <a:t>and Bullying</a:t>
            </a:r>
            <a:br>
              <a:rPr lang="en-US" sz="3600" dirty="0"/>
            </a:br>
            <a:r>
              <a:rPr lang="en-US" sz="3600" dirty="0"/>
              <a:t>in LGBTQ+ </a:t>
            </a:r>
            <a:r>
              <a:rPr lang="en-US" sz="3600" dirty="0" smtClean="0"/>
              <a:t>Youth Communities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830" y="1929640"/>
            <a:ext cx="3990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56" y="1872342"/>
            <a:ext cx="7104743" cy="476131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NCTE, </a:t>
            </a:r>
            <a:r>
              <a:rPr lang="en-US" i="1" dirty="0"/>
              <a:t>2015 U.S. Transgender </a:t>
            </a:r>
            <a:r>
              <a:rPr lang="en-US" i="1" dirty="0" smtClean="0"/>
              <a:t>Survey</a:t>
            </a:r>
            <a:r>
              <a:rPr lang="en-US" i="1" baseline="30000" dirty="0" smtClean="0"/>
              <a:t>2</a:t>
            </a:r>
            <a:endParaRPr lang="en-US" dirty="0">
              <a:hlinkClick r:id="rId3"/>
            </a:endParaRP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Of </a:t>
            </a:r>
            <a:r>
              <a:rPr lang="en-US" sz="2000" dirty="0"/>
              <a:t>those who were out or perceived as trans in K-12, </a:t>
            </a:r>
            <a:r>
              <a:rPr lang="en-US" sz="2000" b="1" dirty="0"/>
              <a:t>54% were verbally harassed, 24% were physically attacked, and 13% were sexually assaulted because of being transgender</a:t>
            </a: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/>
              <a:t>17% left a K-12 school </a:t>
            </a:r>
            <a:r>
              <a:rPr lang="en-US" sz="2000" dirty="0"/>
              <a:t>due to anti-trans mistreatment</a:t>
            </a: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24% of those who were out or perceived as trans in college or vocational school experienced verbal, physical, and/or sexual harassment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78" y="283029"/>
            <a:ext cx="9911542" cy="1304703"/>
          </a:xfrm>
        </p:spPr>
        <p:txBody>
          <a:bodyPr>
            <a:normAutofit/>
          </a:bodyPr>
          <a:lstStyle/>
          <a:p>
            <a:r>
              <a:rPr lang="en-US" sz="3600" dirty="0"/>
              <a:t>Interpersonal Violence and Bullying</a:t>
            </a:r>
            <a:br>
              <a:rPr lang="en-US" sz="3600" dirty="0"/>
            </a:br>
            <a:r>
              <a:rPr lang="en-US" sz="3600" dirty="0"/>
              <a:t>in LGBTQ+ Youth Communities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830" y="1929640"/>
            <a:ext cx="3990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296" y="1924876"/>
            <a:ext cx="5035462" cy="470402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CDC, </a:t>
            </a:r>
            <a:r>
              <a:rPr lang="en-US" i="1" dirty="0"/>
              <a:t>2015 </a:t>
            </a:r>
            <a:r>
              <a:rPr lang="en-US" i="1" dirty="0" smtClean="0"/>
              <a:t>Youth Risk Behavior Survey</a:t>
            </a:r>
            <a:r>
              <a:rPr lang="en-US" i="1" baseline="30000" dirty="0" smtClean="0"/>
              <a:t>3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Relative to their heterosexual peers, sexual minority youth report higher rates of:</a:t>
            </a:r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Being </a:t>
            </a:r>
            <a:r>
              <a:rPr lang="en-US" sz="1800" b="1" dirty="0" smtClean="0"/>
              <a:t>physically forced to have sex </a:t>
            </a:r>
            <a:r>
              <a:rPr lang="en-US" sz="1800" dirty="0" smtClean="0"/>
              <a:t>(18% vs. 5%)</a:t>
            </a:r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Sexual dating violence </a:t>
            </a:r>
            <a:r>
              <a:rPr lang="en-US" sz="1800" dirty="0" smtClean="0"/>
              <a:t>(23% vs. 9%)</a:t>
            </a:r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Physical dating violence </a:t>
            </a:r>
            <a:r>
              <a:rPr lang="en-US" sz="1800" dirty="0" smtClean="0"/>
              <a:t>(18% vs. 8%)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78" y="283029"/>
            <a:ext cx="9911542" cy="1304703"/>
          </a:xfrm>
        </p:spPr>
        <p:txBody>
          <a:bodyPr>
            <a:normAutofit/>
          </a:bodyPr>
          <a:lstStyle/>
          <a:p>
            <a:r>
              <a:rPr lang="en-US" sz="3600" dirty="0"/>
              <a:t>Interpersonal Violence and Bullying</a:t>
            </a:r>
            <a:br>
              <a:rPr lang="en-US" sz="3600" dirty="0"/>
            </a:br>
            <a:r>
              <a:rPr lang="en-US" sz="3600" dirty="0"/>
              <a:t>in LGBTQ+ Youth Communities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530" y="1837194"/>
            <a:ext cx="3042034" cy="205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199" y="4164074"/>
            <a:ext cx="3163013" cy="21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78" y="283029"/>
            <a:ext cx="9911542" cy="13047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Childhood Sexual Abuse</a:t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LGBTQ+ Youth Communities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0656" y="1856659"/>
            <a:ext cx="6252029" cy="470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Sexual Minority Youth</a:t>
            </a:r>
            <a:r>
              <a:rPr lang="en-US" baseline="30000" dirty="0" smtClean="0"/>
              <a:t>4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Overall, about </a:t>
            </a:r>
            <a:r>
              <a:rPr lang="en-US" b="1" dirty="0" smtClean="0"/>
              <a:t>3x more likely to report CSA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40% bisexual, 32% lesbian, 17% heterosexual females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25% bisexual, 21% gay, 5% heterosexual males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Transgender youth</a:t>
            </a:r>
            <a:r>
              <a:rPr lang="en-US" baseline="30000" dirty="0" smtClean="0"/>
              <a:t>5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Limited data, but consistently high rates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55% of participants in one clinical study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Stigma and isolation contribute to violence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742" y="2576075"/>
            <a:ext cx="3897086" cy="29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43" y="1792528"/>
            <a:ext cx="7460343" cy="47040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i="1" dirty="0" smtClean="0"/>
              <a:t>I was apprehensive about writing about being molested because I feared others would…[point] to the abuse as the cause of my being trans – as if my identity as a woman is linked to some perversion, wrongdoing, or deviance. What must be made clear is that my gender expression and identity as a girl predated [the abuse], and my expression as a child made me vulnerable and isolated, an easier target for [abuser].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i="1" dirty="0" smtClean="0"/>
              <a:t>Janet Mock, </a:t>
            </a:r>
            <a:r>
              <a:rPr lang="en-US" sz="1800" i="1" u="sng" dirty="0" smtClean="0"/>
              <a:t>Redefining Realness</a:t>
            </a:r>
            <a:r>
              <a:rPr lang="en-US" sz="1800" i="1" u="sng" baseline="30000" dirty="0"/>
              <a:t>6</a:t>
            </a:r>
            <a:r>
              <a:rPr lang="en-US" sz="1800" i="1" dirty="0" smtClean="0"/>
              <a:t> </a:t>
            </a:r>
            <a:r>
              <a:rPr lang="en-US" sz="1800" dirty="0" smtClean="0"/>
              <a:t>(p49-50)</a:t>
            </a:r>
            <a:endParaRPr lang="en-US" sz="1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78" y="283029"/>
            <a:ext cx="9911542" cy="13047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Childhood Sexual Abuse</a:t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LGBTQ+ Youth Communities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055" y="1792528"/>
            <a:ext cx="30194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906"/>
            <a:ext cx="10789920" cy="482699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CDC, </a:t>
            </a:r>
            <a:r>
              <a:rPr lang="en-US" i="1" dirty="0"/>
              <a:t>2015 </a:t>
            </a:r>
            <a:r>
              <a:rPr lang="en-US" i="1" dirty="0" smtClean="0"/>
              <a:t>Youth Risk Behavior Survey</a:t>
            </a:r>
            <a:r>
              <a:rPr lang="en-US" i="1" baseline="30000" dirty="0" smtClean="0"/>
              <a:t>3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Relative to their heterosexual peers, sexual minority youth report higher rates of:</a:t>
            </a:r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Feeling so </a:t>
            </a:r>
            <a:r>
              <a:rPr lang="en-US" sz="1800" b="1" dirty="0" smtClean="0"/>
              <a:t>sad or hopeless </a:t>
            </a:r>
            <a:r>
              <a:rPr lang="en-US" sz="1800" dirty="0" smtClean="0"/>
              <a:t>every day that they stopped usual activities (60% vs. 26%)</a:t>
            </a:r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/>
              <a:t>Attempting suicide </a:t>
            </a:r>
            <a:r>
              <a:rPr lang="en-US" sz="1800" dirty="0" smtClean="0"/>
              <a:t>(29% vs. 6%)</a:t>
            </a:r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Daily cigarette </a:t>
            </a:r>
            <a:r>
              <a:rPr lang="en-US" sz="1800" b="1" dirty="0" smtClean="0"/>
              <a:t>smoking</a:t>
            </a:r>
            <a:r>
              <a:rPr lang="en-US" sz="1800" dirty="0" smtClean="0"/>
              <a:t> (4% vs. 2%)</a:t>
            </a:r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Current </a:t>
            </a:r>
            <a:r>
              <a:rPr lang="en-US" sz="1800" b="1" dirty="0" smtClean="0"/>
              <a:t>alcohol</a:t>
            </a:r>
            <a:r>
              <a:rPr lang="en-US" sz="1800" dirty="0" smtClean="0"/>
              <a:t> use (41% vs. 32%)</a:t>
            </a:r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Current </a:t>
            </a:r>
            <a:r>
              <a:rPr lang="en-US" sz="1800" b="1" dirty="0" smtClean="0"/>
              <a:t>marijuana</a:t>
            </a:r>
            <a:r>
              <a:rPr lang="en-US" sz="1800" dirty="0" smtClean="0"/>
              <a:t> use (32% vs. 21%)</a:t>
            </a:r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Any use of </a:t>
            </a:r>
            <a:r>
              <a:rPr lang="en-US" sz="1800" b="1" dirty="0" smtClean="0"/>
              <a:t>hallucinogenic drugs, cocaine, ecstasy, heron, methamphetamines, non-prescribed steroids, inhalants, injection drug use</a:t>
            </a:r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1800" dirty="0" smtClean="0"/>
          </a:p>
          <a:p>
            <a:pPr marL="463550" lvl="2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78" y="283029"/>
            <a:ext cx="9911542" cy="13047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Mental Health and Substance Use</a:t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LGBTQ+ Youth Communities</a:t>
            </a:r>
          </a:p>
        </p:txBody>
      </p:sp>
    </p:spTree>
    <p:extLst>
      <p:ext uri="{BB962C8B-B14F-4D97-AF65-F5344CB8AC3E}">
        <p14:creationId xmlns:p14="http://schemas.microsoft.com/office/powerpoint/2010/main" val="16678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88" y="1453019"/>
            <a:ext cx="5927861" cy="241297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Williams Institute, </a:t>
            </a:r>
            <a:r>
              <a:rPr lang="en-US" i="1" dirty="0" smtClean="0"/>
              <a:t>Serving Our Youth (2012)</a:t>
            </a:r>
            <a:r>
              <a:rPr lang="en-US" i="1" baseline="30000" dirty="0" smtClean="0"/>
              <a:t>7</a:t>
            </a:r>
            <a:endParaRPr lang="en-US" dirty="0">
              <a:hlinkClick r:id="rId3"/>
            </a:endParaRP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Agencies report that approximately </a:t>
            </a:r>
            <a:r>
              <a:rPr lang="en-US" sz="2000" b="1" dirty="0" smtClean="0"/>
              <a:t>40% of homeless youth clientele are LGBTQ+</a:t>
            </a:r>
            <a:endParaRPr lang="en-US" sz="2000" b="1" dirty="0"/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/>
              <a:t>Family rejection </a:t>
            </a:r>
            <a:r>
              <a:rPr lang="en-US" sz="2000" dirty="0" smtClean="0"/>
              <a:t>is the top cause of LGBTQ+ youth homelessness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78" y="283029"/>
            <a:ext cx="9911542" cy="13047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Homelessness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954" y="1453019"/>
            <a:ext cx="3738268" cy="214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40" y="3962922"/>
            <a:ext cx="3876221" cy="257381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900688" y="4059340"/>
            <a:ext cx="5927861" cy="2380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1" indent="0">
              <a:spcAft>
                <a:spcPts val="1200"/>
              </a:spcAft>
              <a:buFont typeface="Wingdings 3" charset="2"/>
              <a:buNone/>
            </a:pPr>
            <a:r>
              <a:rPr lang="en-US" sz="2000" dirty="0" err="1" smtClean="0"/>
              <a:t>Keuroghlian</a:t>
            </a:r>
            <a:r>
              <a:rPr lang="en-US" sz="2000" dirty="0" smtClean="0"/>
              <a:t> et al., “Out on the Street” (2014)</a:t>
            </a:r>
            <a:r>
              <a:rPr lang="en-US" sz="2000" baseline="30000" dirty="0" smtClean="0"/>
              <a:t>8</a:t>
            </a:r>
            <a:endParaRPr lang="en-US" sz="2000" dirty="0" smtClean="0"/>
          </a:p>
          <a:p>
            <a:pPr marL="463550" lvl="1" indent="-293688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Relative to heterosexual homeless youth, homeless LGBTQ+ youth experience elevated </a:t>
            </a:r>
            <a:r>
              <a:rPr lang="en-US" sz="2000" b="1" dirty="0" smtClean="0"/>
              <a:t>mental health risks, substance use, sexual victimization, and engagement in survival sex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281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87" y="1453019"/>
            <a:ext cx="6247769" cy="518064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Juvenile Detention Alternatives Initiative,        </a:t>
            </a:r>
            <a:r>
              <a:rPr lang="en-US" i="1" dirty="0" smtClean="0"/>
              <a:t>LGBT Youth in the Juvenile Justice System (2015)</a:t>
            </a:r>
            <a:r>
              <a:rPr lang="en-US" i="1" baseline="30000" dirty="0" smtClean="0"/>
              <a:t>9</a:t>
            </a:r>
            <a:endParaRPr lang="en-US" dirty="0">
              <a:hlinkClick r:id="rId3"/>
            </a:endParaRP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Queer, trans, and gender nonconforming youth are overrepresented in juvenile justice</a:t>
            </a: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Overrepresentation is particularly pronounced for girls and youth of color</a:t>
            </a: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LGBT youth face </a:t>
            </a:r>
            <a:r>
              <a:rPr lang="en-US" sz="2000" b="1" dirty="0" smtClean="0"/>
              <a:t>higher risks of profiling, arrest for minor and victimless offenses, and extended detention/supervision </a:t>
            </a:r>
            <a:r>
              <a:rPr lang="en-US" sz="2000" dirty="0" smtClean="0"/>
              <a:t>than heterosexual and cisgender youth</a:t>
            </a:r>
          </a:p>
          <a:p>
            <a:pPr marL="460375" lvl="1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LGBT youth report </a:t>
            </a:r>
            <a:r>
              <a:rPr lang="en-US" sz="2000" b="1" dirty="0" smtClean="0"/>
              <a:t>disproportionately high rates of sexual abuse during detention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78" y="283029"/>
            <a:ext cx="9911542" cy="13047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Juvenile Justice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51"/>
          <a:stretch/>
        </p:blipFill>
        <p:spPr>
          <a:xfrm>
            <a:off x="6975929" y="1959428"/>
            <a:ext cx="4354481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191173"/>
            <a:ext cx="8825657" cy="1915647"/>
          </a:xfrm>
        </p:spPr>
        <p:txBody>
          <a:bodyPr/>
          <a:lstStyle/>
          <a:p>
            <a:r>
              <a:rPr lang="en-US" dirty="0" smtClean="0"/>
              <a:t>Barriers to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</a:rPr>
              <a:t>Sexuality, gender, and support services</a:t>
            </a:r>
            <a:endParaRPr lang="en-US" cap="none" dirty="0">
              <a:solidFill>
                <a:schemeClr val="tx1"/>
              </a:solidFill>
            </a:endParaRPr>
          </a:p>
          <a:p>
            <a:r>
              <a:rPr lang="en-US" cap="none" dirty="0" smtClean="0">
                <a:solidFill>
                  <a:schemeClr val="tx1"/>
                </a:solidFill>
              </a:rPr>
              <a:t>Issues in health care, social services, and other fields</a:t>
            </a:r>
          </a:p>
        </p:txBody>
      </p:sp>
    </p:spTree>
    <p:extLst>
      <p:ext uri="{BB962C8B-B14F-4D97-AF65-F5344CB8AC3E}">
        <p14:creationId xmlns:p14="http://schemas.microsoft.com/office/powerpoint/2010/main" val="893846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12" y="324591"/>
            <a:ext cx="10058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Sexuality, Gender, &amp; Support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46" y="1374032"/>
            <a:ext cx="11494653" cy="50267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Check-in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ID and paperwork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Interactions with staff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Waiting room environments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5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Gender/Sexuality-specific services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Sexual health and reproductive care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Emergency shelter and safe housing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Recovery programs and support groups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500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Cultural and historical barriers to services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Provider knowledge and comfort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Legal and illegal discrimination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538" y="1745735"/>
            <a:ext cx="5318182" cy="1007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538" y="3185886"/>
            <a:ext cx="5357397" cy="935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538" y="4553920"/>
            <a:ext cx="5413127" cy="10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LGBTQ+ Work at SERV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78971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New Program in 2018, Funded through August 2019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Ethan Levine, LGBTQ+ Outreach Advocate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Kristina Sullivan, LGBTQ+ Outreach Counselor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v"/>
            </a:pPr>
            <a:endParaRPr lang="en-US" sz="1000" dirty="0" smtClean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Program Goals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Developing tailored </a:t>
            </a:r>
            <a:r>
              <a:rPr lang="en-US" sz="2000" dirty="0"/>
              <a:t>support </a:t>
            </a:r>
            <a:r>
              <a:rPr lang="en-US" sz="2000" dirty="0" smtClean="0"/>
              <a:t>and direct services </a:t>
            </a:r>
            <a:r>
              <a:rPr lang="en-US" sz="2000" dirty="0"/>
              <a:t>at SERV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Outreach with LGBTQ+ communities in South Jersey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Outreach with professionals who serve those communities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sz="2000" dirty="0" smtClean="0"/>
              <a:t>Providing training and technical assistance to build inclusive, affirming environments for LGBTQ+ survivors and their significant others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1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Knowledge, Comfort, and Discrimination in Services</a:t>
            </a:r>
            <a:endParaRPr lang="en-US" dirty="0"/>
          </a:p>
        </p:txBody>
      </p:sp>
      <p:pic>
        <p:nvPicPr>
          <p:cNvPr id="4" name="j-h9WBtGHd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0345" y="2074735"/>
            <a:ext cx="7605712" cy="42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Barriers to Support</a:t>
            </a:r>
            <a:br>
              <a:rPr lang="en-US" dirty="0" smtClean="0"/>
            </a:br>
            <a:r>
              <a:rPr lang="en-US" dirty="0" smtClean="0"/>
              <a:t>Insights from SNJ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197" y="2648857"/>
            <a:ext cx="6574745" cy="333102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Agency capacity to support LGBTQ+ youth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Inclusive resources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Parents and other family members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Agency policies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Presence of and support for LGBTQ+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72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191173"/>
            <a:ext cx="8825657" cy="1915647"/>
          </a:xfrm>
        </p:spPr>
        <p:txBody>
          <a:bodyPr/>
          <a:lstStyle/>
          <a:p>
            <a:r>
              <a:rPr lang="en-US" dirty="0" smtClean="0"/>
              <a:t>Supporting LGBTQ+ Youth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</a:rPr>
              <a:t>What can we do with all of this information?</a:t>
            </a:r>
          </a:p>
        </p:txBody>
      </p:sp>
    </p:spTree>
    <p:extLst>
      <p:ext uri="{BB962C8B-B14F-4D97-AF65-F5344CB8AC3E}">
        <p14:creationId xmlns:p14="http://schemas.microsoft.com/office/powerpoint/2010/main" val="3880309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br>
              <a:rPr lang="en-US" dirty="0" smtClean="0"/>
            </a:br>
            <a:r>
              <a:rPr lang="en-US" dirty="0" smtClean="0"/>
              <a:t>Insights from SNJ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186" y="2119085"/>
            <a:ext cx="5101545" cy="45139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Staff training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Actively maintained resource guides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Expand existing programs to include LGBTQ+ communities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Support/create LGBTQ+ specific services, such as drop-in centers, residential facilities, support groups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Assess/adjust forms &amp; policies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Partner with LGBTQ+ agencies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13" y="2336797"/>
            <a:ext cx="2652949" cy="3476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804" y="4673599"/>
            <a:ext cx="3925339" cy="1458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572" y="2003878"/>
            <a:ext cx="300972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4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34803" cy="1400530"/>
          </a:xfrm>
        </p:spPr>
        <p:txBody>
          <a:bodyPr/>
          <a:lstStyle/>
          <a:p>
            <a:r>
              <a:rPr lang="en-US" dirty="0" smtClean="0"/>
              <a:t>Show Your Commitment to Inclusion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5169" y="1901060"/>
            <a:ext cx="3224864" cy="3896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821" y="1505149"/>
            <a:ext cx="2506909" cy="3023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00" y="2188120"/>
            <a:ext cx="2950378" cy="2005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7" y="4953602"/>
            <a:ext cx="6872999" cy="15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7" y="452718"/>
            <a:ext cx="9535577" cy="1400530"/>
          </a:xfrm>
        </p:spPr>
        <p:txBody>
          <a:bodyPr/>
          <a:lstStyle/>
          <a:p>
            <a:r>
              <a:rPr lang="en-US" dirty="0" smtClean="0"/>
              <a:t>Show Your Commitment to Inclusion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6" y="1769183"/>
            <a:ext cx="3563444" cy="4780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306" y="4712086"/>
            <a:ext cx="3500790" cy="1750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13" y="4682902"/>
            <a:ext cx="3559157" cy="17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420" y="1520555"/>
            <a:ext cx="2790827" cy="2928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869" y="2130133"/>
            <a:ext cx="3192618" cy="20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5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750" y="342140"/>
            <a:ext cx="5472546" cy="1008611"/>
          </a:xfrm>
        </p:spPr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1750" y="1350751"/>
            <a:ext cx="11159507" cy="525175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Be an active ally!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5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Check our assumptions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Pronouns and gender identity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Sexuality, including relationships and identity labels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What </a:t>
            </a:r>
            <a:r>
              <a:rPr lang="en-US" sz="2000" dirty="0"/>
              <a:t>do I need to know/understand to support this person</a:t>
            </a:r>
            <a:r>
              <a:rPr lang="en-US" sz="2000" dirty="0" smtClean="0"/>
              <a:t>? To provide care?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5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Build trust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You do this already!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Be </a:t>
            </a:r>
            <a:r>
              <a:rPr lang="en-US" sz="2000" dirty="0"/>
              <a:t>open to </a:t>
            </a:r>
            <a:r>
              <a:rPr lang="en-US" sz="2000" dirty="0" smtClean="0"/>
              <a:t>corrections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5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Recognize unique needs and concerns of LGBTQ+ </a:t>
            </a:r>
            <a:r>
              <a:rPr lang="en-US" sz="2400" dirty="0" smtClean="0"/>
              <a:t>youth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4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750" y="363912"/>
            <a:ext cx="5472546" cy="1008611"/>
          </a:xfrm>
        </p:spPr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1750" y="1432290"/>
            <a:ext cx="11159507" cy="520286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Practice inclusive and affirming language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Asking for pronouns, sharing yours, and using gender inclusive language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i="1" dirty="0" smtClean="0"/>
              <a:t>Know and tell why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500" i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Assess agency forms and policies, if possible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Space for people to describe their identities and concerns in detail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Waiting rooms and other environments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Navigating conflict in group services, such as shelter and support groups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Provide options for shifting between gender-specific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5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Reach out and collaborate</a:t>
            </a:r>
            <a:r>
              <a:rPr lang="en-US" sz="2400" dirty="0" smtClean="0"/>
              <a:t>!</a:t>
            </a:r>
            <a:endParaRPr lang="en-US" sz="2200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64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835" y="1654629"/>
            <a:ext cx="11417193" cy="490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30000" dirty="0" smtClean="0"/>
              <a:t>1</a:t>
            </a:r>
            <a:r>
              <a:rPr lang="en-US" sz="2000" dirty="0" smtClean="0"/>
              <a:t>Kossciw, J. G., et al. 2016. </a:t>
            </a:r>
            <a:r>
              <a:rPr lang="en-US" sz="2000" i="1" dirty="0" smtClean="0"/>
              <a:t>The 2015 National School Climate Survey: The Experiences of Lesbian, Gay, Bisexual, Transgender, and Queer Youth in Our Nation’s Schools. </a:t>
            </a:r>
            <a:r>
              <a:rPr lang="en-US" sz="2000" dirty="0" smtClean="0"/>
              <a:t>New York: GLSEN. </a:t>
            </a:r>
          </a:p>
          <a:p>
            <a:pPr marL="0" indent="0">
              <a:buNone/>
            </a:pPr>
            <a:endParaRPr lang="en-US" sz="2000" baseline="30000" dirty="0"/>
          </a:p>
          <a:p>
            <a:pPr marL="0" indent="0">
              <a:buNone/>
            </a:pPr>
            <a:r>
              <a:rPr lang="en-US" sz="2000" baseline="30000" dirty="0" smtClean="0"/>
              <a:t>2</a:t>
            </a:r>
            <a:r>
              <a:rPr lang="en-US" sz="2000" dirty="0" smtClean="0"/>
              <a:t>James, S. E., et al. 2016. </a:t>
            </a:r>
            <a:r>
              <a:rPr lang="en-US" sz="2000" i="1" dirty="0" smtClean="0"/>
              <a:t>The Report of the 2015 U.S. Transgender Survey. </a:t>
            </a:r>
            <a:r>
              <a:rPr lang="en-US" sz="2000" dirty="0" smtClean="0"/>
              <a:t>Washington, DC: National Center for Transgender Equality. </a:t>
            </a:r>
          </a:p>
          <a:p>
            <a:pPr marL="0" indent="0">
              <a:buNone/>
            </a:pPr>
            <a:endParaRPr lang="en-US" sz="2000" baseline="30000" dirty="0"/>
          </a:p>
          <a:p>
            <a:pPr marL="0" indent="0">
              <a:buNone/>
            </a:pPr>
            <a:r>
              <a:rPr lang="en-US" sz="2000" baseline="30000" dirty="0" smtClean="0"/>
              <a:t>3</a:t>
            </a:r>
            <a:r>
              <a:rPr lang="en-US" sz="2000" dirty="0" smtClean="0"/>
              <a:t>Kann, L., et al. 2016. “Sexual Identity, Sex of Sexual Contacts, and Health-Related Behaviors Among Students in Grades 9-12 – United States and Selected Sites, 2015.” </a:t>
            </a:r>
            <a:r>
              <a:rPr lang="en-US" sz="2000" i="1" dirty="0" smtClean="0"/>
              <a:t>MMWR Surveillance Summaries, </a:t>
            </a:r>
            <a:r>
              <a:rPr lang="en-US" sz="2000" dirty="0" smtClean="0"/>
              <a:t>SS-9: 1-202</a:t>
            </a:r>
            <a:r>
              <a:rPr lang="en-US" sz="2000" smtClean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/>
              <a:t>4</a:t>
            </a:r>
            <a:r>
              <a:rPr lang="en-US" dirty="0" smtClean="0"/>
              <a:t>Friedman, M. S., et al. 2011. “A Meta-Analysis of Disparities in Childhood Sexual Abuse, Parent Physical Abuse, and Peer Victimization Among Sexual Minority and Sexual Nonminority Individuals. </a:t>
            </a:r>
            <a:r>
              <a:rPr lang="en-US" i="1" dirty="0" smtClean="0"/>
              <a:t>American Journal of Public Health 101</a:t>
            </a:r>
            <a:r>
              <a:rPr lang="en-US" dirty="0" smtClean="0"/>
              <a:t>(8): 1481-1494.</a:t>
            </a:r>
          </a:p>
          <a:p>
            <a:pPr marL="0" indent="0">
              <a:buNone/>
            </a:pP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7887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550" y="1284515"/>
            <a:ext cx="11417193" cy="53630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aseline="30000" dirty="0" smtClean="0"/>
              <a:t>5</a:t>
            </a:r>
            <a:r>
              <a:rPr lang="en-US" sz="2000" dirty="0" smtClean="0"/>
              <a:t>Gehring, D. &amp; Knudson, G. 2005. “Prevalence of Childhood Trauma in a Clinical Population of Transsexual People.” </a:t>
            </a:r>
            <a:r>
              <a:rPr lang="en-US" sz="2000" i="1" dirty="0" smtClean="0"/>
              <a:t>International Journal of Transgenderism</a:t>
            </a:r>
            <a:r>
              <a:rPr lang="en-US" sz="2000" dirty="0" smtClean="0"/>
              <a:t> 8(1): 23-30. </a:t>
            </a:r>
          </a:p>
          <a:p>
            <a:pPr marL="0" indent="0">
              <a:buNone/>
            </a:pPr>
            <a:endParaRPr lang="en-US" sz="2000" baseline="30000" dirty="0"/>
          </a:p>
          <a:p>
            <a:pPr marL="0" indent="0">
              <a:buNone/>
            </a:pPr>
            <a:r>
              <a:rPr lang="en-US" sz="2000" baseline="30000" dirty="0" smtClean="0"/>
              <a:t>6</a:t>
            </a:r>
            <a:r>
              <a:rPr lang="en-US" sz="2000" dirty="0" smtClean="0"/>
              <a:t>Mock, J. 2014. </a:t>
            </a:r>
            <a:r>
              <a:rPr lang="en-US" i="1" dirty="0" smtClean="0"/>
              <a:t>Redefining Realness: My Path to Womanhood, Identity, Love, and So Much More. </a:t>
            </a:r>
            <a:r>
              <a:rPr lang="en-US" dirty="0" smtClean="0"/>
              <a:t>New York: Atria.</a:t>
            </a:r>
            <a:endParaRPr lang="en-US" sz="2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/>
              <a:t>7</a:t>
            </a:r>
            <a:r>
              <a:rPr lang="en-US" dirty="0" smtClean="0"/>
              <a:t>Durso, L. E. &amp; Gates, G. J. 2012. </a:t>
            </a:r>
            <a:r>
              <a:rPr lang="en-US" i="1" dirty="0" smtClean="0"/>
              <a:t>Serving Our Youth: Findings from a National Survey of Service Providers Working with Lesbian, Gay, Bisexual, and Transgender Youth who are Homeless or At Risk of Becoming Homeless. </a:t>
            </a:r>
            <a:r>
              <a:rPr lang="en-US" dirty="0" smtClean="0"/>
              <a:t>Los Angeles: The Williams Institute with True Colors and The Palette Fund. </a:t>
            </a:r>
          </a:p>
          <a:p>
            <a:pPr marL="0" indent="0">
              <a:buNone/>
            </a:pPr>
            <a:endParaRPr lang="en-US" sz="2000" baseline="30000" dirty="0"/>
          </a:p>
          <a:p>
            <a:pPr marL="0" indent="0">
              <a:buNone/>
            </a:pPr>
            <a:r>
              <a:rPr lang="en-US" baseline="30000" dirty="0"/>
              <a:t>8</a:t>
            </a:r>
            <a:r>
              <a:rPr lang="en-US" sz="2000" dirty="0" smtClean="0"/>
              <a:t>Keuroghlian, A. S., et al. 2014. “Out on the Street: A Public Health and Policy Agenda for Lesbian, Gay, Bisexual, and Transgender Youth Who Are Homeless.” </a:t>
            </a:r>
            <a:r>
              <a:rPr lang="en-US" i="1" dirty="0" smtClean="0"/>
              <a:t>American Journal of Orthopsychiatry 84</a:t>
            </a:r>
            <a:r>
              <a:rPr lang="en-US" dirty="0" smtClean="0"/>
              <a:t>(1)</a:t>
            </a:r>
            <a:r>
              <a:rPr lang="en-US" i="1" dirty="0" smtClean="0"/>
              <a:t>: 66-72.</a:t>
            </a:r>
          </a:p>
          <a:p>
            <a:pPr marL="0" indent="0">
              <a:buNone/>
            </a:pPr>
            <a:endParaRPr lang="en-US" sz="2000" i="1" baseline="30000" dirty="0"/>
          </a:p>
          <a:p>
            <a:pPr marL="0" indent="0">
              <a:buNone/>
            </a:pPr>
            <a:r>
              <a:rPr lang="en-US" i="1" baseline="30000" dirty="0" smtClean="0"/>
              <a:t>9</a:t>
            </a:r>
            <a:r>
              <a:rPr lang="en-US" dirty="0" smtClean="0"/>
              <a:t>Wilber, S. 2015. </a:t>
            </a:r>
            <a:r>
              <a:rPr lang="en-US" i="1" dirty="0" smtClean="0"/>
              <a:t>Lesbian, Gay, Bisexual, and Transgender Youth in the Juvenile Justice System. </a:t>
            </a:r>
            <a:r>
              <a:rPr lang="en-US" dirty="0" smtClean="0"/>
              <a:t>Baltimore, MD: Juvenile Detention Alternatives Initiative, Annie E. Casey Foundation.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571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573" y="1609344"/>
            <a:ext cx="5559280" cy="46568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LGBTQ+ 101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What does it all mean?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Sexuality and Gender Basics</a:t>
            </a: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endParaRPr lang="en-US" sz="15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Issues facing LGBTQ+ youth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Violence, mental health, substance use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Homelessness, juvenile justice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15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Barriers to care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Supporting </a:t>
            </a:r>
            <a:r>
              <a:rPr lang="en-US" sz="2000" dirty="0"/>
              <a:t>LGBTQ+ </a:t>
            </a:r>
            <a:r>
              <a:rPr lang="en-US" sz="2000" dirty="0" smtClean="0"/>
              <a:t>youth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62223" y="4431077"/>
            <a:ext cx="3129921" cy="1672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853" y="1609344"/>
            <a:ext cx="3845443" cy="25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914" y="560384"/>
            <a:ext cx="10058400" cy="1544188"/>
          </a:xfrm>
        </p:spPr>
        <p:txBody>
          <a:bodyPr>
            <a:normAutofit/>
          </a:bodyPr>
          <a:lstStyle/>
          <a:p>
            <a:r>
              <a:rPr lang="en-US" dirty="0" smtClean="0"/>
              <a:t>Thank you! </a:t>
            </a:r>
            <a:br>
              <a:rPr lang="en-US" dirty="0" smtClean="0"/>
            </a:br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7914" y="2437848"/>
            <a:ext cx="779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Ethan Levine, PhD (he/him/his)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LGBTQ+ Outreach Advocate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ethan.levine@centerffs.org, (856) 881 – 4034, </a:t>
            </a:r>
            <a:r>
              <a:rPr lang="en-US" sz="2000" dirty="0" err="1" smtClean="0"/>
              <a:t>ext</a:t>
            </a:r>
            <a:r>
              <a:rPr lang="en-US" sz="2000" dirty="0" smtClean="0"/>
              <a:t> 42126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59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60" y="3635815"/>
            <a:ext cx="2721921" cy="2721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781" y="3635815"/>
            <a:ext cx="8165763" cy="27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191173"/>
            <a:ext cx="8825657" cy="1915647"/>
          </a:xfrm>
        </p:spPr>
        <p:txBody>
          <a:bodyPr/>
          <a:lstStyle/>
          <a:p>
            <a:r>
              <a:rPr lang="en-US" dirty="0" smtClean="0"/>
              <a:t>LGBTQ+ 101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</a:rPr>
              <a:t>Terminology</a:t>
            </a:r>
          </a:p>
          <a:p>
            <a:r>
              <a:rPr lang="en-US" cap="none" dirty="0" smtClean="0">
                <a:solidFill>
                  <a:schemeClr val="tx1"/>
                </a:solidFill>
              </a:rPr>
              <a:t>The basics of sexuality &amp; gender</a:t>
            </a:r>
            <a:endParaRPr lang="en-US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2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27714" y="2057400"/>
            <a:ext cx="5582449" cy="4135562"/>
          </a:xfrm>
        </p:spPr>
        <p:txBody>
          <a:bodyPr>
            <a:noAutofit/>
          </a:bodyPr>
          <a:lstStyle/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/>
              <a:t>L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b="1" dirty="0" smtClean="0"/>
              <a:t>Lesbian</a:t>
            </a:r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Women who are primarily attracted to other women, whether emotionally and/or sexually</a:t>
            </a:r>
            <a:endParaRPr lang="en-US" sz="2000" dirty="0"/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Some women who fit this definition use different language, such as:</a:t>
            </a:r>
          </a:p>
          <a:p>
            <a:pPr marL="548640" lvl="1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Same gender loving </a:t>
            </a:r>
          </a:p>
          <a:p>
            <a:pPr marL="548640"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Women who have sex with women (WSW)</a:t>
            </a:r>
            <a:endParaRPr lang="en-US" sz="500" dirty="0" smtClean="0"/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D8C879-B2A7-4F18-8DD2-31374FCB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70" y="439883"/>
            <a:ext cx="9601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 smtClean="0"/>
              <a:t>L</a:t>
            </a:r>
            <a:r>
              <a:rPr lang="en-US" sz="4000" dirty="0" smtClean="0"/>
              <a:t>GBTQ+… What does it all mean?</a:t>
            </a:r>
            <a:br>
              <a:rPr lang="en-US" sz="4000" dirty="0" smtClean="0"/>
            </a:br>
            <a:r>
              <a:rPr lang="en-US" sz="2200" b="1" i="1" dirty="0"/>
              <a:t>“Sexual and Gender Minority” Communities</a:t>
            </a:r>
            <a:r>
              <a:rPr lang="en-US" sz="4800" i="1" dirty="0"/>
              <a:t/>
            </a:r>
            <a:br>
              <a:rPr lang="en-US" sz="4800" i="1" dirty="0"/>
            </a:b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31" y="4079688"/>
            <a:ext cx="3111522" cy="2330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770" y="1987653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21774" y="1976284"/>
            <a:ext cx="5338916" cy="4359245"/>
          </a:xfrm>
        </p:spPr>
        <p:txBody>
          <a:bodyPr>
            <a:noAutofit/>
          </a:bodyPr>
          <a:lstStyle/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/>
              <a:t>G = Gay</a:t>
            </a:r>
            <a:endParaRPr lang="en-US" sz="2000" b="1" dirty="0"/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Men </a:t>
            </a:r>
            <a:r>
              <a:rPr lang="en-US" sz="2000" dirty="0"/>
              <a:t>who are primarily attracted to other </a:t>
            </a:r>
            <a:r>
              <a:rPr lang="en-US" sz="2000" dirty="0" smtClean="0"/>
              <a:t>men</a:t>
            </a:r>
            <a:r>
              <a:rPr lang="en-US" sz="2000" dirty="0"/>
              <a:t>, whether emotionally and/or sexually</a:t>
            </a:r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Some </a:t>
            </a:r>
            <a:r>
              <a:rPr lang="en-US" sz="2000" dirty="0" smtClean="0"/>
              <a:t>men </a:t>
            </a:r>
            <a:r>
              <a:rPr lang="en-US" sz="2000" dirty="0"/>
              <a:t>who fit this definition use different language, such as:</a:t>
            </a:r>
          </a:p>
          <a:p>
            <a:pPr marL="548640" lvl="1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Same gender loving </a:t>
            </a:r>
          </a:p>
          <a:p>
            <a:pPr marL="548640"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Men </a:t>
            </a:r>
            <a:r>
              <a:rPr lang="en-US" sz="1800" dirty="0"/>
              <a:t>who have sex with </a:t>
            </a:r>
            <a:r>
              <a:rPr lang="en-US" sz="1800" dirty="0" smtClean="0"/>
              <a:t>men (MSM)</a:t>
            </a:r>
            <a:endParaRPr lang="en-US" sz="500" dirty="0"/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D8C879-B2A7-4F18-8DD2-31374FCB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70" y="558668"/>
            <a:ext cx="9601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/>
              <a:t>L</a:t>
            </a:r>
            <a:r>
              <a:rPr lang="en-US" sz="4000" b="1" dirty="0" smtClean="0"/>
              <a:t>G</a:t>
            </a:r>
            <a:r>
              <a:rPr lang="en-US" sz="4000" dirty="0" smtClean="0"/>
              <a:t>BTQ+… What does it all mean?</a:t>
            </a:r>
            <a:br>
              <a:rPr lang="en-US" sz="4000" dirty="0" smtClean="0"/>
            </a:br>
            <a:r>
              <a:rPr lang="en-US" sz="2200" b="1" i="1" dirty="0"/>
              <a:t>“Sexual and Gender Minority” Communities</a:t>
            </a:r>
            <a:r>
              <a:rPr lang="en-US" sz="4800" i="1" dirty="0"/>
              <a:t/>
            </a:r>
            <a:br>
              <a:rPr lang="en-US" sz="4800" i="1" dirty="0"/>
            </a:b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301" y="2654708"/>
            <a:ext cx="4437627" cy="24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D8C879-B2A7-4F18-8DD2-31374FCB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27" y="442554"/>
            <a:ext cx="9601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/>
              <a:t>LG</a:t>
            </a:r>
            <a:r>
              <a:rPr lang="en-US" sz="4000" b="1" dirty="0" smtClean="0"/>
              <a:t>B</a:t>
            </a:r>
            <a:r>
              <a:rPr lang="en-US" sz="4000" dirty="0" smtClean="0"/>
              <a:t>TQ+… What does it all mean?</a:t>
            </a:r>
            <a:br>
              <a:rPr lang="en-US" sz="4000" dirty="0" smtClean="0"/>
            </a:br>
            <a:r>
              <a:rPr lang="en-US" sz="2200" b="1" i="1" dirty="0"/>
              <a:t>“Sexual and Gender Minority” Communities</a:t>
            </a:r>
            <a:r>
              <a:rPr lang="en-US" sz="4800" i="1" dirty="0"/>
              <a:t/>
            </a:r>
            <a:br>
              <a:rPr lang="en-US" sz="4800" i="1" dirty="0"/>
            </a:b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614516" y="1132871"/>
            <a:ext cx="532171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	</a:t>
            </a:r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/>
              <a:t> B = Bisexual</a:t>
            </a:r>
            <a:endParaRPr lang="en-US" sz="2000" b="1" dirty="0"/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 Individuals who are attracted to both men and women, or to people of all genders</a:t>
            </a:r>
            <a:endParaRPr lang="en-US" sz="2000" dirty="0"/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/>
              <a:t> Some people </a:t>
            </a:r>
            <a:r>
              <a:rPr lang="en-US" sz="2000" dirty="0"/>
              <a:t>who fit this definition use different language, such as:</a:t>
            </a:r>
          </a:p>
          <a:p>
            <a:pPr marL="548640" lvl="1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 Pansexual</a:t>
            </a:r>
            <a:endParaRPr lang="en-US" dirty="0"/>
          </a:p>
          <a:p>
            <a:pPr marL="548640"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 Queer</a:t>
            </a:r>
            <a:endParaRPr lang="en-US" sz="500" dirty="0"/>
          </a:p>
          <a:p>
            <a:pPr marL="182880" lv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212" y="4533475"/>
            <a:ext cx="3176732" cy="1906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653" y="1940757"/>
            <a:ext cx="3586004" cy="26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D8C879-B2A7-4F18-8DD2-31374FCB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27" y="623983"/>
            <a:ext cx="96012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/>
              <a:t>LGB</a:t>
            </a:r>
            <a:r>
              <a:rPr lang="en-US" sz="4000" b="1" dirty="0" smtClean="0"/>
              <a:t>T</a:t>
            </a:r>
            <a:r>
              <a:rPr lang="en-US" sz="4000" dirty="0" smtClean="0"/>
              <a:t>Q+… What does it all mean?</a:t>
            </a:r>
            <a:br>
              <a:rPr lang="en-US" sz="4000" dirty="0" smtClean="0"/>
            </a:br>
            <a:r>
              <a:rPr lang="en-US" sz="2200" b="1" i="1" dirty="0"/>
              <a:t>“Sexual and Gender Minority” Communities</a:t>
            </a:r>
            <a:r>
              <a:rPr lang="en-US" sz="4800" i="1" dirty="0"/>
              <a:t/>
            </a:r>
            <a:br>
              <a:rPr lang="en-US" sz="4800" i="1" dirty="0"/>
            </a:br>
            <a:endParaRPr lang="en-US" sz="4800" dirty="0"/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830943" y="2006469"/>
            <a:ext cx="5442154" cy="4590274"/>
          </a:xfrm>
        </p:spPr>
        <p:txBody>
          <a:bodyPr>
            <a:noAutofit/>
          </a:bodyPr>
          <a:lstStyle/>
          <a:p>
            <a:pPr marL="182880" lvl="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200" b="1" dirty="0" smtClean="0"/>
              <a:t>T = Transgender</a:t>
            </a:r>
            <a:endParaRPr lang="en-US" sz="2200" b="1" dirty="0"/>
          </a:p>
          <a:p>
            <a:pPr marL="182880" lvl="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200" dirty="0" smtClean="0"/>
              <a:t>Individuals whose </a:t>
            </a:r>
            <a:r>
              <a:rPr lang="en-US" sz="2200" i="1" dirty="0" smtClean="0"/>
              <a:t>gender identity </a:t>
            </a:r>
            <a:r>
              <a:rPr lang="en-US" sz="2200" dirty="0" smtClean="0"/>
              <a:t>differs from their </a:t>
            </a:r>
            <a:r>
              <a:rPr lang="en-US" sz="2200" i="1" dirty="0" smtClean="0"/>
              <a:t>assigned sex at birth </a:t>
            </a:r>
            <a:endParaRPr lang="en-US" sz="2200" dirty="0"/>
          </a:p>
          <a:p>
            <a:pPr marL="18288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May take various steps to </a:t>
            </a:r>
            <a:r>
              <a:rPr lang="en-US" sz="2200" i="1" dirty="0"/>
              <a:t>transition, </a:t>
            </a:r>
            <a:r>
              <a:rPr lang="en-US" sz="2200" dirty="0"/>
              <a:t>or to align gender expression with gender </a:t>
            </a:r>
            <a:r>
              <a:rPr lang="en-US" sz="2200" dirty="0" smtClean="0"/>
              <a:t>identity</a:t>
            </a:r>
          </a:p>
          <a:p>
            <a:pPr marL="182880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200" i="1" dirty="0" smtClean="0"/>
              <a:t>Note: gender </a:t>
            </a:r>
            <a:r>
              <a:rPr lang="en-US" sz="2200" i="1" dirty="0"/>
              <a:t>identity and sexuality are not the same thing!</a:t>
            </a:r>
            <a:endParaRPr lang="en-US" sz="2200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206" y="4590741"/>
            <a:ext cx="3125164" cy="1562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226" y="1880418"/>
            <a:ext cx="4094144" cy="27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2810</TotalTime>
  <Words>2036</Words>
  <Application>Microsoft Office PowerPoint</Application>
  <PresentationFormat>Widescreen</PresentationFormat>
  <Paragraphs>299</Paragraphs>
  <Slides>40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SERV Overview</vt:lpstr>
      <vt:lpstr>LGBTQ+ Work at SERV</vt:lpstr>
      <vt:lpstr>Agenda</vt:lpstr>
      <vt:lpstr>LGBTQ+ 101</vt:lpstr>
      <vt:lpstr>LGBTQ+… What does it all mean? “Sexual and Gender Minority” Communities </vt:lpstr>
      <vt:lpstr>LGBTQ+… What does it all mean? “Sexual and Gender Minority” Communities </vt:lpstr>
      <vt:lpstr>LGBTQ+… What does it all mean? “Sexual and Gender Minority” Communities </vt:lpstr>
      <vt:lpstr>LGBTQ+… What does it all mean? “Sexual and Gender Minority” Communities </vt:lpstr>
      <vt:lpstr>Transgender Identities</vt:lpstr>
      <vt:lpstr>LGBTQ+… What does it all mean? “Sexual and Gender Minority” Communities </vt:lpstr>
      <vt:lpstr>LGBTQ+… What does it all mean? “Sexual and Gender Minority” Communities </vt:lpstr>
      <vt:lpstr>Intersectionality</vt:lpstr>
      <vt:lpstr>Who else is there?</vt:lpstr>
      <vt:lpstr>Sexuality</vt:lpstr>
      <vt:lpstr>Sex and Gender </vt:lpstr>
      <vt:lpstr>PowerPoint Presentation</vt:lpstr>
      <vt:lpstr>Sexuality &amp; Gender in Daily Life</vt:lpstr>
      <vt:lpstr>Issues Facing LGBTQ+ Youth</vt:lpstr>
      <vt:lpstr>Interpersonal Violence and Bullying in LGBTQ+ Youth Communities</vt:lpstr>
      <vt:lpstr>Interpersonal Violence and Bullying in LGBTQ+ Youth Communities</vt:lpstr>
      <vt:lpstr>Interpersonal Violence and Bullying in LGBTQ+ Youth Communities</vt:lpstr>
      <vt:lpstr>Childhood Sexual Abuse in LGBTQ+ Youth Communities</vt:lpstr>
      <vt:lpstr>Childhood Sexual Abuse in LGBTQ+ Youth Communities</vt:lpstr>
      <vt:lpstr>Mental Health and Substance Use in LGBTQ+ Youth Communities</vt:lpstr>
      <vt:lpstr>Homelessness</vt:lpstr>
      <vt:lpstr>Juvenile Justice</vt:lpstr>
      <vt:lpstr>Barriers to Care</vt:lpstr>
      <vt:lpstr>Sexuality, Gender, &amp; Support Services</vt:lpstr>
      <vt:lpstr>Provider Knowledge, Comfort, and Discrimination in Services</vt:lpstr>
      <vt:lpstr>Local Barriers to Support Insights from SNJ Providers</vt:lpstr>
      <vt:lpstr>Supporting LGBTQ+ Youth</vt:lpstr>
      <vt:lpstr>What can we do? Insights from SNJ Providers</vt:lpstr>
      <vt:lpstr>Show Your Commitment to Inclusion</vt:lpstr>
      <vt:lpstr>Show Your Commitment to Inclusion</vt:lpstr>
      <vt:lpstr>What can we do?</vt:lpstr>
      <vt:lpstr>What can we do?</vt:lpstr>
      <vt:lpstr>References</vt:lpstr>
      <vt:lpstr>References</vt:lpstr>
      <vt:lpstr>Thank you!  Any questions?</vt:lpstr>
    </vt:vector>
  </TitlesOfParts>
  <Company>Center for Family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LGBTQ+ Victims/Survivors</dc:title>
  <dc:creator>Ethan Levine</dc:creator>
  <cp:lastModifiedBy>Ethan Levine</cp:lastModifiedBy>
  <cp:revision>186</cp:revision>
  <dcterms:created xsi:type="dcterms:W3CDTF">2018-03-09T20:10:26Z</dcterms:created>
  <dcterms:modified xsi:type="dcterms:W3CDTF">2018-11-08T17:32:53Z</dcterms:modified>
</cp:coreProperties>
</file>